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  <p:sldId id="381" r:id="rId3"/>
    <p:sldId id="382" r:id="rId4"/>
    <p:sldId id="383" r:id="rId5"/>
    <p:sldId id="384" r:id="rId6"/>
    <p:sldId id="385" r:id="rId7"/>
    <p:sldId id="305" r:id="rId8"/>
    <p:sldId id="386" r:id="rId9"/>
    <p:sldId id="306" r:id="rId10"/>
    <p:sldId id="307" r:id="rId11"/>
    <p:sldId id="308" r:id="rId12"/>
    <p:sldId id="387" r:id="rId13"/>
    <p:sldId id="309" r:id="rId14"/>
    <p:sldId id="310" r:id="rId15"/>
    <p:sldId id="390" r:id="rId16"/>
    <p:sldId id="311" r:id="rId17"/>
    <p:sldId id="388" r:id="rId18"/>
    <p:sldId id="312" r:id="rId19"/>
    <p:sldId id="313" r:id="rId20"/>
    <p:sldId id="314" r:id="rId21"/>
    <p:sldId id="315" r:id="rId22"/>
    <p:sldId id="316" r:id="rId23"/>
    <p:sldId id="317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319" r:id="rId39"/>
    <p:sldId id="413" r:id="rId40"/>
    <p:sldId id="414" r:id="rId41"/>
    <p:sldId id="412" r:id="rId42"/>
    <p:sldId id="406" r:id="rId43"/>
    <p:sldId id="407" r:id="rId44"/>
    <p:sldId id="408" r:id="rId45"/>
    <p:sldId id="409" r:id="rId46"/>
    <p:sldId id="410" r:id="rId47"/>
    <p:sldId id="411" r:id="rId48"/>
    <p:sldId id="318" r:id="rId49"/>
    <p:sldId id="405" r:id="rId50"/>
    <p:sldId id="322" r:id="rId51"/>
    <p:sldId id="323" r:id="rId52"/>
    <p:sldId id="324" r:id="rId53"/>
    <p:sldId id="421" r:id="rId54"/>
    <p:sldId id="38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69.wmf"/><Relationship Id="rId5" Type="http://schemas.openxmlformats.org/officeDocument/2006/relationships/image" Target="../media/image76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3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7F0E-D8B7-4DED-A917-338E74DB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0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E459-C59D-4EE8-A659-040BF63F430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AE8E-206E-45E3-A452-35AC55157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dammitjim\d$\Users\Renata\Kinematics\pumahand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52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69.wmf"/><Relationship Id="rId9" Type="http://schemas.openxmlformats.org/officeDocument/2006/relationships/image" Target="../media/image7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8600" y="1549400"/>
            <a:ext cx="8458200" cy="3632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0000"/>
                </a:solidFill>
              </a:rPr>
              <a:t>What is Kinematics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1" t="24726" r="11363" b="21940"/>
          <a:stretch/>
        </p:blipFill>
        <p:spPr bwMode="auto">
          <a:xfrm>
            <a:off x="457200" y="699797"/>
            <a:ext cx="8229600" cy="615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30303" r="39849" b="20000"/>
          <a:stretch/>
        </p:blipFill>
        <p:spPr bwMode="auto">
          <a:xfrm>
            <a:off x="0" y="1125733"/>
            <a:ext cx="9144000" cy="56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57200" y="0"/>
            <a:ext cx="8458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and Unit Vector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 Product:</a:t>
            </a:r>
          </a:p>
          <a:p>
            <a:r>
              <a:rPr lang="en-US" sz="2400" dirty="0"/>
              <a:t>      </a:t>
            </a:r>
            <a:r>
              <a:rPr lang="en-US" sz="2000" dirty="0"/>
              <a:t>Geometric Representation:</a:t>
            </a:r>
            <a:endParaRPr lang="en-US" sz="2400" dirty="0"/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 flipV="1">
            <a:off x="5791200" y="1447800"/>
            <a:ext cx="685800" cy="1066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 flipV="1">
            <a:off x="5791200" y="1905000"/>
            <a:ext cx="20574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Freeform 12"/>
          <p:cNvSpPr>
            <a:spLocks/>
          </p:cNvSpPr>
          <p:nvPr/>
        </p:nvSpPr>
        <p:spPr bwMode="auto">
          <a:xfrm>
            <a:off x="6019800" y="2120900"/>
            <a:ext cx="241300" cy="241300"/>
          </a:xfrm>
          <a:custGeom>
            <a:avLst/>
            <a:gdLst>
              <a:gd name="T0" fmla="*/ 0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52">
                <a:moveTo>
                  <a:pt x="0" y="8"/>
                </a:moveTo>
                <a:cubicBezTo>
                  <a:pt x="36" y="4"/>
                  <a:pt x="72" y="0"/>
                  <a:pt x="96" y="8"/>
                </a:cubicBezTo>
                <a:cubicBezTo>
                  <a:pt x="120" y="16"/>
                  <a:pt x="136" y="32"/>
                  <a:pt x="144" y="56"/>
                </a:cubicBezTo>
                <a:cubicBezTo>
                  <a:pt x="152" y="80"/>
                  <a:pt x="144" y="136"/>
                  <a:pt x="144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3" name="Object 17"/>
          <p:cNvGraphicFramePr>
            <a:graphicFrameLocks noChangeAspect="1"/>
          </p:cNvGraphicFramePr>
          <p:nvPr/>
        </p:nvGraphicFramePr>
        <p:xfrm>
          <a:off x="5867400" y="1676400"/>
          <a:ext cx="2619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64957" imgH="190335" progId="Equation.3">
                  <p:embed/>
                </p:oleObj>
              </mc:Choice>
              <mc:Fallback>
                <p:oleObj name="Equation" r:id="rId3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2619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8"/>
          <p:cNvGraphicFramePr>
            <a:graphicFrameLocks noChangeAspect="1"/>
          </p:cNvGraphicFramePr>
          <p:nvPr/>
        </p:nvGraphicFramePr>
        <p:xfrm>
          <a:off x="6934200" y="2133600"/>
          <a:ext cx="2619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164957" imgH="190335" progId="Equation.3">
                  <p:embed/>
                </p:oleObj>
              </mc:Choice>
              <mc:Fallback>
                <p:oleObj name="Equation" r:id="rId5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33600"/>
                        <a:ext cx="2619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9"/>
          <p:cNvGraphicFramePr>
            <a:graphicFrameLocks noChangeAspect="1"/>
          </p:cNvGraphicFramePr>
          <p:nvPr/>
        </p:nvGraphicFramePr>
        <p:xfrm>
          <a:off x="6248400" y="1981200"/>
          <a:ext cx="2286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81200"/>
                        <a:ext cx="2286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20"/>
          <p:cNvGraphicFramePr>
            <a:graphicFrameLocks noChangeAspect="1"/>
          </p:cNvGraphicFramePr>
          <p:nvPr/>
        </p:nvGraphicFramePr>
        <p:xfrm>
          <a:off x="1295400" y="1676400"/>
          <a:ext cx="3048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9" imgW="1205977" imgH="253890" progId="Equation.3">
                  <p:embed/>
                </p:oleObj>
              </mc:Choice>
              <mc:Fallback>
                <p:oleObj name="Equation" r:id="rId9" imgW="120597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3048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228600" y="38862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Vector</a:t>
            </a:r>
          </a:p>
          <a:p>
            <a:r>
              <a:rPr lang="en-US" sz="2400" dirty="0"/>
              <a:t>	</a:t>
            </a:r>
            <a:r>
              <a:rPr lang="en-US" sz="2000" dirty="0"/>
              <a:t>Vector in the direction of a chosen vector but whose magnitude is 1.</a:t>
            </a:r>
          </a:p>
        </p:txBody>
      </p:sp>
      <p:graphicFrame>
        <p:nvGraphicFramePr>
          <p:cNvPr id="9228" name="Object 23"/>
          <p:cNvGraphicFramePr>
            <a:graphicFrameLocks noChangeAspect="1"/>
          </p:cNvGraphicFramePr>
          <p:nvPr/>
        </p:nvGraphicFramePr>
        <p:xfrm>
          <a:off x="1206500" y="4648200"/>
          <a:ext cx="11699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1" imgW="571500" imgH="457200" progId="Equation.3">
                  <p:embed/>
                </p:oleObj>
              </mc:Choice>
              <mc:Fallback>
                <p:oleObj name="Equation" r:id="rId11" imgW="57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648200"/>
                        <a:ext cx="11699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27"/>
          <p:cNvGraphicFramePr>
            <a:graphicFrameLocks noChangeAspect="1"/>
          </p:cNvGraphicFramePr>
          <p:nvPr/>
        </p:nvGraphicFramePr>
        <p:xfrm>
          <a:off x="6477000" y="1066800"/>
          <a:ext cx="365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3" imgW="330057" imgH="482391" progId="Equation.3">
                  <p:embed/>
                </p:oleObj>
              </mc:Choice>
              <mc:Fallback>
                <p:oleObj name="Equation" r:id="rId13" imgW="33005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066800"/>
                        <a:ext cx="365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28"/>
          <p:cNvGraphicFramePr>
            <a:graphicFrameLocks noChangeAspect="1"/>
          </p:cNvGraphicFramePr>
          <p:nvPr/>
        </p:nvGraphicFramePr>
        <p:xfrm>
          <a:off x="7924800" y="1676400"/>
          <a:ext cx="365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5" imgW="330057" imgH="482391" progId="Equation.3">
                  <p:embed/>
                </p:oleObj>
              </mc:Choice>
              <mc:Fallback>
                <p:oleObj name="Equation" r:id="rId15" imgW="33005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76400"/>
                        <a:ext cx="365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29"/>
          <p:cNvSpPr txBox="1">
            <a:spLocks noChangeArrowheads="1"/>
          </p:cNvSpPr>
          <p:nvPr/>
        </p:nvSpPr>
        <p:spPr bwMode="auto">
          <a:xfrm>
            <a:off x="533400" y="22098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   Matrix Representation:</a:t>
            </a:r>
          </a:p>
        </p:txBody>
      </p:sp>
      <p:graphicFrame>
        <p:nvGraphicFramePr>
          <p:cNvPr id="9232" name="Object 30"/>
          <p:cNvGraphicFramePr>
            <a:graphicFrameLocks noChangeAspect="1"/>
          </p:cNvGraphicFramePr>
          <p:nvPr/>
        </p:nvGraphicFramePr>
        <p:xfrm>
          <a:off x="1219200" y="2590800"/>
          <a:ext cx="480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7" imgW="2070100" imgH="482600" progId="Equation.3">
                  <p:embed/>
                </p:oleObj>
              </mc:Choice>
              <mc:Fallback>
                <p:oleObj name="Equation" r:id="rId17" imgW="2070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480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Line 31"/>
          <p:cNvSpPr>
            <a:spLocks noChangeShapeType="1"/>
          </p:cNvSpPr>
          <p:nvPr/>
        </p:nvSpPr>
        <p:spPr bwMode="auto">
          <a:xfrm flipV="1">
            <a:off x="4572000" y="5181600"/>
            <a:ext cx="20574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34" name="Object 32"/>
          <p:cNvGraphicFramePr>
            <a:graphicFrameLocks noChangeAspect="1"/>
          </p:cNvGraphicFramePr>
          <p:nvPr/>
        </p:nvGraphicFramePr>
        <p:xfrm>
          <a:off x="6705600" y="5181600"/>
          <a:ext cx="2619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9" imgW="164957" imgH="190335" progId="Equation.3">
                  <p:embed/>
                </p:oleObj>
              </mc:Choice>
              <mc:Fallback>
                <p:oleObj name="Equation" r:id="rId19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619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Line 33"/>
          <p:cNvSpPr>
            <a:spLocks noChangeShapeType="1"/>
          </p:cNvSpPr>
          <p:nvPr/>
        </p:nvSpPr>
        <p:spPr bwMode="auto">
          <a:xfrm flipV="1">
            <a:off x="4572000" y="5562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36" name="Object 34"/>
          <p:cNvGraphicFramePr>
            <a:graphicFrameLocks noChangeAspect="1"/>
          </p:cNvGraphicFramePr>
          <p:nvPr/>
        </p:nvGraphicFramePr>
        <p:xfrm>
          <a:off x="4876800" y="5638800"/>
          <a:ext cx="3222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20" imgW="203024" imgH="215713" progId="Equation.3">
                  <p:embed/>
                </p:oleObj>
              </mc:Choice>
              <mc:Fallback>
                <p:oleObj name="Equation" r:id="rId2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3222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15000" y="5791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Dot Product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Unit Vector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on Dot Product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1" t="43587" r="17727" b="22666"/>
          <a:stretch/>
        </p:blipFill>
        <p:spPr bwMode="auto">
          <a:xfrm>
            <a:off x="304800" y="2101618"/>
            <a:ext cx="8610600" cy="47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6424" r="40455" b="20000"/>
          <a:stretch/>
        </p:blipFill>
        <p:spPr bwMode="auto">
          <a:xfrm>
            <a:off x="34636" y="662957"/>
            <a:ext cx="8652164" cy="618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458200" cy="36317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 dirty="0">
                <a:solidFill>
                  <a:srgbClr val="FF0000"/>
                </a:solidFill>
              </a:rPr>
              <a:t>Review of 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Matrices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6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9" t="21880" r="14530" b="16855"/>
          <a:stretch/>
        </p:blipFill>
        <p:spPr bwMode="auto">
          <a:xfrm>
            <a:off x="633045" y="914400"/>
            <a:ext cx="8510955" cy="52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458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Quick Matrix Review</a:t>
            </a:r>
          </a:p>
          <a:p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Multiplication:</a:t>
            </a:r>
          </a:p>
          <a:p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	An (m x n) matrix A  and an (n x p) matrix B, can be multiplied since 	the number of columns of A is equal to the number of rows of B.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	</a:t>
            </a:r>
            <a:r>
              <a:rPr lang="en-US" sz="2000" u="sng" dirty="0"/>
              <a:t>Non-Commutative Multiplication</a:t>
            </a:r>
          </a:p>
          <a:p>
            <a:r>
              <a:rPr lang="en-US" sz="2000" dirty="0"/>
              <a:t>		AB  is </a:t>
            </a:r>
            <a:r>
              <a:rPr lang="en-US" sz="2000" dirty="0">
                <a:solidFill>
                  <a:srgbClr val="990000"/>
                </a:solidFill>
              </a:rPr>
              <a:t>NOT</a:t>
            </a:r>
            <a:r>
              <a:rPr lang="en-US" sz="2000" dirty="0"/>
              <a:t> equal to BA</a:t>
            </a:r>
            <a:endParaRPr lang="en-US" sz="2800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371600" y="3352800"/>
          <a:ext cx="46672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2565400" imgH="457200" progId="Equation.3">
                  <p:embed/>
                </p:oleObj>
              </mc:Choice>
              <mc:Fallback>
                <p:oleObj name="Equation" r:id="rId3" imgW="256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46672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46482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Addition:</a:t>
            </a:r>
            <a:r>
              <a:rPr lang="en-US" sz="2400" dirty="0"/>
              <a:t>	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371600" y="5181600"/>
          <a:ext cx="42275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2324100" imgH="457200" progId="Equation.3">
                  <p:embed/>
                </p:oleObj>
              </mc:Choice>
              <mc:Fallback>
                <p:oleObj name="Equation" r:id="rId5" imgW="232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81600"/>
                        <a:ext cx="42275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5791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Matrix Multiplication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 Matrix Addition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14222" r="25128" b="11385"/>
          <a:stretch/>
        </p:blipFill>
        <p:spPr bwMode="auto">
          <a:xfrm>
            <a:off x="556845" y="463061"/>
            <a:ext cx="8557847" cy="637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20240" r="14188" b="16855"/>
          <a:stretch/>
        </p:blipFill>
        <p:spPr bwMode="auto">
          <a:xfrm>
            <a:off x="609600" y="990600"/>
            <a:ext cx="8229601" cy="539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Kinematics studies the motion  of bodies</a:t>
            </a:r>
          </a:p>
        </p:txBody>
      </p:sp>
      <p:pic>
        <p:nvPicPr>
          <p:cNvPr id="10250" name="pumahand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25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17504" r="21196" b="11385"/>
          <a:stretch/>
        </p:blipFill>
        <p:spPr bwMode="auto">
          <a:xfrm>
            <a:off x="375137" y="726831"/>
            <a:ext cx="87688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of Matrices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4" t="24342" r="16069" b="28615"/>
          <a:stretch/>
        </p:blipFill>
        <p:spPr bwMode="auto">
          <a:xfrm>
            <a:off x="381000" y="2590800"/>
            <a:ext cx="8417170" cy="40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15590" r="30598" b="16307"/>
          <a:stretch/>
        </p:blipFill>
        <p:spPr bwMode="auto">
          <a:xfrm>
            <a:off x="685800" y="457200"/>
            <a:ext cx="7526216" cy="583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9" t="17504" r="18804" b="13846"/>
          <a:stretch/>
        </p:blipFill>
        <p:spPr bwMode="auto">
          <a:xfrm>
            <a:off x="2028091" y="609600"/>
            <a:ext cx="6166339" cy="58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9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458200" cy="18621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0000"/>
                </a:solidFill>
              </a:rPr>
              <a:t>Translation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25400" y="0"/>
            <a:ext cx="528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/>
              <a:t>Basic Transformations</a:t>
            </a:r>
          </a:p>
          <a:p>
            <a:pPr algn="ctr"/>
            <a:r>
              <a:rPr lang="en-US" sz="2400"/>
              <a:t>Moving Between Coordinate Frames</a:t>
            </a:r>
          </a:p>
          <a:p>
            <a:endParaRPr lang="en-US" sz="2800"/>
          </a:p>
          <a:p>
            <a:r>
              <a:rPr lang="en-US" sz="2000"/>
              <a:t>Translation Along the X-Axis</a:t>
            </a:r>
            <a:endParaRPr lang="en-US" sz="280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1676400" y="2133600"/>
            <a:ext cx="1588" cy="1981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676400" y="4114800"/>
            <a:ext cx="220980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5562600" y="2133600"/>
            <a:ext cx="0" cy="1981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562600" y="4114800"/>
            <a:ext cx="259080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5562600" y="2514600"/>
            <a:ext cx="1981200" cy="16002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676400" y="2514600"/>
            <a:ext cx="5867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153400" y="3962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410200" y="1828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57600" y="4114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1828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 rot="-2363888">
            <a:off x="6551613" y="3121025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NO</a:t>
            </a:r>
            <a:endParaRPr lang="en-US" sz="2000" b="1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 rot="-782325">
            <a:off x="3810000" y="31242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XY</a:t>
            </a:r>
            <a:endParaRPr lang="en-US" sz="2000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1676400" y="4038600"/>
            <a:ext cx="1588" cy="457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5562600" y="4114800"/>
            <a:ext cx="1588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>
            <a:off x="1676400" y="4495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3505200" y="4495800"/>
            <a:ext cx="40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  <a:r>
              <a:rPr lang="en-US" sz="2000" baseline="-25000"/>
              <a:t>x</a:t>
            </a:r>
            <a:endParaRPr lang="en-US" sz="2000"/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>
            <a:off x="5562600" y="4114800"/>
            <a:ext cx="1981200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2"/>
          <p:cNvSpPr>
            <a:spLocks noChangeShapeType="1"/>
          </p:cNvSpPr>
          <p:nvPr/>
        </p:nvSpPr>
        <p:spPr bwMode="auto">
          <a:xfrm flipV="1">
            <a:off x="7543800" y="2514600"/>
            <a:ext cx="1588" cy="1600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6324600" y="4114800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N</a:t>
            </a:r>
            <a:endParaRPr lang="en-US" sz="1800"/>
          </a:p>
        </p:txBody>
      </p:sp>
      <p:sp>
        <p:nvSpPr>
          <p:cNvPr id="12310" name="Text Box 25"/>
          <p:cNvSpPr txBox="1">
            <a:spLocks noChangeArrowheads="1"/>
          </p:cNvSpPr>
          <p:nvPr/>
        </p:nvSpPr>
        <p:spPr bwMode="auto">
          <a:xfrm>
            <a:off x="7467600" y="3124200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O</a:t>
            </a:r>
            <a:endParaRPr lang="en-US" sz="1800"/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533400" y="5029200"/>
            <a:ext cx="80772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</a:t>
            </a:r>
            <a:r>
              <a:rPr lang="en-US" sz="2000" baseline="-25000"/>
              <a:t>x</a:t>
            </a:r>
            <a:r>
              <a:rPr lang="en-US" sz="2000"/>
              <a:t> = distance between the XY and NO coordinate planes</a:t>
            </a:r>
          </a:p>
          <a:p>
            <a:endParaRPr lang="en-US" sz="2000" b="1" baseline="30000"/>
          </a:p>
        </p:txBody>
      </p:sp>
      <p:graphicFrame>
        <p:nvGraphicFramePr>
          <p:cNvPr id="12312" name="Object 33"/>
          <p:cNvGraphicFramePr>
            <a:graphicFrameLocks noChangeAspect="1"/>
          </p:cNvGraphicFramePr>
          <p:nvPr/>
        </p:nvGraphicFramePr>
        <p:xfrm>
          <a:off x="2133600" y="5562600"/>
          <a:ext cx="1622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3" imgW="812447" imgH="482391" progId="Equation.3">
                  <p:embed/>
                </p:oleObj>
              </mc:Choice>
              <mc:Fallback>
                <p:oleObj name="Equation" r:id="rId3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6224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35"/>
          <p:cNvGraphicFramePr>
            <a:graphicFrameLocks noChangeAspect="1"/>
          </p:cNvGraphicFramePr>
          <p:nvPr/>
        </p:nvGraphicFramePr>
        <p:xfrm>
          <a:off x="4343400" y="5562600"/>
          <a:ext cx="1622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5" imgW="812447" imgH="482391" progId="Equation.3">
                  <p:embed/>
                </p:oleObj>
              </mc:Choice>
              <mc:Fallback>
                <p:oleObj name="Equation" r:id="rId5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562600"/>
                        <a:ext cx="16224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4" name="Object 36"/>
          <p:cNvGraphicFramePr>
            <a:graphicFrameLocks noChangeAspect="1"/>
          </p:cNvGraphicFramePr>
          <p:nvPr/>
        </p:nvGraphicFramePr>
        <p:xfrm>
          <a:off x="6399213" y="5562600"/>
          <a:ext cx="13208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7" imgW="583947" imgH="457002" progId="Equation.3">
                  <p:embed/>
                </p:oleObj>
              </mc:Choice>
              <mc:Fallback>
                <p:oleObj name="Equation" r:id="rId7" imgW="5839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5562600"/>
                        <a:ext cx="13208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5" name="Line 37"/>
          <p:cNvSpPr>
            <a:spLocks noChangeShapeType="1"/>
          </p:cNvSpPr>
          <p:nvPr/>
        </p:nvSpPr>
        <p:spPr bwMode="auto">
          <a:xfrm>
            <a:off x="1676400" y="4114800"/>
            <a:ext cx="38862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39"/>
          <p:cNvSpPr txBox="1">
            <a:spLocks noChangeArrowheads="1"/>
          </p:cNvSpPr>
          <p:nvPr/>
        </p:nvSpPr>
        <p:spPr bwMode="auto">
          <a:xfrm>
            <a:off x="4495800" y="3733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P</a:t>
            </a:r>
            <a:endParaRPr lang="en-US" sz="2000"/>
          </a:p>
        </p:txBody>
      </p:sp>
      <p:sp>
        <p:nvSpPr>
          <p:cNvPr id="12317" name="Text Box 40"/>
          <p:cNvSpPr txBox="1">
            <a:spLocks noChangeArrowheads="1"/>
          </p:cNvSpPr>
          <p:nvPr/>
        </p:nvSpPr>
        <p:spPr bwMode="auto">
          <a:xfrm>
            <a:off x="7543800" y="2286000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33CC"/>
                </a:solidFill>
              </a:rPr>
              <a:t>(V</a:t>
            </a:r>
            <a:r>
              <a:rPr lang="en-US" sz="1400" baseline="30000">
                <a:solidFill>
                  <a:srgbClr val="0033CC"/>
                </a:solidFill>
              </a:rPr>
              <a:t>N</a:t>
            </a:r>
            <a:r>
              <a:rPr lang="en-US" sz="1400">
                <a:solidFill>
                  <a:srgbClr val="0033CC"/>
                </a:solidFill>
              </a:rPr>
              <a:t>,V</a:t>
            </a:r>
            <a:r>
              <a:rPr lang="en-US" sz="1400" baseline="30000">
                <a:solidFill>
                  <a:srgbClr val="0033CC"/>
                </a:solidFill>
              </a:rPr>
              <a:t>O</a:t>
            </a:r>
            <a:r>
              <a:rPr lang="en-US" sz="1400">
                <a:solidFill>
                  <a:srgbClr val="0033CC"/>
                </a:solidFill>
              </a:rPr>
              <a:t>)</a:t>
            </a:r>
            <a:endParaRPr lang="en-US" sz="1400"/>
          </a:p>
        </p:txBody>
      </p:sp>
      <p:sp>
        <p:nvSpPr>
          <p:cNvPr id="12318" name="Text Box 41"/>
          <p:cNvSpPr txBox="1">
            <a:spLocks noChangeArrowheads="1"/>
          </p:cNvSpPr>
          <p:nvPr/>
        </p:nvSpPr>
        <p:spPr bwMode="auto">
          <a:xfrm>
            <a:off x="457200" y="5791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Notation: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2788" y="76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Translation along the X axis</a:t>
            </a:r>
          </a:p>
        </p:txBody>
      </p:sp>
    </p:spTree>
    <p:extLst>
      <p:ext uri="{BB962C8B-B14F-4D97-AF65-F5344CB8AC3E}">
        <p14:creationId xmlns:p14="http://schemas.microsoft.com/office/powerpoint/2010/main" val="1252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1828800" y="1600200"/>
            <a:ext cx="1588" cy="1587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28800" y="3187700"/>
            <a:ext cx="1717675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4851400" y="1600200"/>
            <a:ext cx="0" cy="15875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851400" y="3187700"/>
            <a:ext cx="2014538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851400" y="1905000"/>
            <a:ext cx="1539875" cy="12827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828800" y="1905000"/>
            <a:ext cx="4562475" cy="1282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65938" y="3065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76600" y="3200400"/>
            <a:ext cx="25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-2363888">
            <a:off x="5638800" y="2366963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NO</a:t>
            </a:r>
            <a:endParaRPr lang="en-US" sz="2000" b="1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-782325">
            <a:off x="3500438" y="2389188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XY</a:t>
            </a:r>
            <a:endParaRPr lang="en-US" sz="2000"/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4038600" y="28194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P</a:t>
            </a:r>
            <a:endParaRPr lang="en-US" sz="2000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4851400" y="3187700"/>
            <a:ext cx="1539875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 flipV="1">
            <a:off x="6391275" y="1905000"/>
            <a:ext cx="1588" cy="1282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5445125" y="3189288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N</a:t>
            </a:r>
            <a:endParaRPr lang="en-US" sz="1800"/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6332538" y="2393950"/>
            <a:ext cx="45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O</a:t>
            </a:r>
            <a:endParaRPr lang="en-US" sz="1800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1676400" y="12192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13330" name="Text Box 41"/>
          <p:cNvSpPr txBox="1">
            <a:spLocks noChangeArrowheads="1"/>
          </p:cNvSpPr>
          <p:nvPr/>
        </p:nvSpPr>
        <p:spPr bwMode="auto">
          <a:xfrm>
            <a:off x="4724400" y="1295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13331" name="Line 42"/>
          <p:cNvSpPr>
            <a:spLocks noChangeShapeType="1"/>
          </p:cNvSpPr>
          <p:nvPr/>
        </p:nvSpPr>
        <p:spPr bwMode="auto">
          <a:xfrm>
            <a:off x="1828800" y="3200400"/>
            <a:ext cx="2971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Freeform 45"/>
          <p:cNvSpPr>
            <a:spLocks/>
          </p:cNvSpPr>
          <p:nvPr/>
        </p:nvSpPr>
        <p:spPr bwMode="auto">
          <a:xfrm>
            <a:off x="5105400" y="2971800"/>
            <a:ext cx="177800" cy="228600"/>
          </a:xfrm>
          <a:custGeom>
            <a:avLst/>
            <a:gdLst>
              <a:gd name="T0" fmla="*/ 0 w 112"/>
              <a:gd name="T1" fmla="*/ 0 h 144"/>
              <a:gd name="T2" fmla="*/ 2147483647 w 112"/>
              <a:gd name="T3" fmla="*/ 2147483647 h 144"/>
              <a:gd name="T4" fmla="*/ 2147483647 w 112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46"/>
          <p:cNvSpPr txBox="1">
            <a:spLocks noChangeArrowheads="1"/>
          </p:cNvSpPr>
          <p:nvPr/>
        </p:nvSpPr>
        <p:spPr bwMode="auto">
          <a:xfrm>
            <a:off x="5181600" y="28956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ym typeface="UniversalMath1 BT" pitchFamily="18" charset="2"/>
              </a:rPr>
              <a:t></a:t>
            </a:r>
            <a:endParaRPr lang="en-US" sz="2000"/>
          </a:p>
        </p:txBody>
      </p:sp>
      <p:graphicFrame>
        <p:nvGraphicFramePr>
          <p:cNvPr id="13334" name="Object 54"/>
          <p:cNvGraphicFramePr>
            <a:graphicFrameLocks noChangeAspect="1"/>
          </p:cNvGraphicFramePr>
          <p:nvPr/>
        </p:nvGraphicFramePr>
        <p:xfrm>
          <a:off x="2667000" y="4267200"/>
          <a:ext cx="33591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3" imgW="1739900" imgH="482600" progId="Equation.3">
                  <p:embed/>
                </p:oleObj>
              </mc:Choice>
              <mc:Fallback>
                <p:oleObj name="Equation" r:id="rId3" imgW="1739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3591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Text Box 55"/>
          <p:cNvSpPr txBox="1">
            <a:spLocks noChangeArrowheads="1"/>
          </p:cNvSpPr>
          <p:nvPr/>
        </p:nvSpPr>
        <p:spPr bwMode="auto">
          <a:xfrm>
            <a:off x="1905000" y="2286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Writing         in terms of </a:t>
            </a:r>
          </a:p>
        </p:txBody>
      </p:sp>
      <p:graphicFrame>
        <p:nvGraphicFramePr>
          <p:cNvPr id="13336" name="Object 56"/>
          <p:cNvGraphicFramePr>
            <a:graphicFrameLocks noChangeAspect="1"/>
          </p:cNvGraphicFramePr>
          <p:nvPr/>
        </p:nvGraphicFramePr>
        <p:xfrm>
          <a:off x="3276600" y="304800"/>
          <a:ext cx="5889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5" imgW="304536" imgH="203024" progId="Equation.3">
                  <p:embed/>
                </p:oleObj>
              </mc:Choice>
              <mc:Fallback>
                <p:oleObj name="Equation" r:id="rId5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"/>
                        <a:ext cx="5889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57"/>
          <p:cNvGraphicFramePr>
            <a:graphicFrameLocks noChangeAspect="1"/>
          </p:cNvGraphicFramePr>
          <p:nvPr/>
        </p:nvGraphicFramePr>
        <p:xfrm>
          <a:off x="5486400" y="304800"/>
          <a:ext cx="5889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7" imgW="304536" imgH="203024" progId="Equation.3">
                  <p:embed/>
                </p:oleObj>
              </mc:Choice>
              <mc:Fallback>
                <p:oleObj name="Equation" r:id="rId7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"/>
                        <a:ext cx="5889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6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5"/>
          <p:cNvSpPr>
            <a:spLocks noChangeShapeType="1"/>
          </p:cNvSpPr>
          <p:nvPr/>
        </p:nvSpPr>
        <p:spPr bwMode="auto">
          <a:xfrm>
            <a:off x="1676400" y="3886200"/>
            <a:ext cx="22860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 flipV="1">
            <a:off x="1676400" y="1219200"/>
            <a:ext cx="5867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V="1">
            <a:off x="1676400" y="1676400"/>
            <a:ext cx="1588" cy="22177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962400" y="3733800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 rot="-782325">
            <a:off x="3724275" y="2795588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XY</a:t>
            </a:r>
            <a:endParaRPr lang="en-US" sz="2000"/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 rot="-717674">
            <a:off x="4267200" y="3200400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P</a:t>
            </a:r>
            <a:r>
              <a:rPr lang="en-US" sz="2000" b="1" baseline="30000"/>
              <a:t>XY</a:t>
            </a:r>
            <a:endParaRPr lang="en-US" sz="2000"/>
          </a:p>
        </p:txBody>
      </p:sp>
      <p:sp>
        <p:nvSpPr>
          <p:cNvPr id="14344" name="Line 24"/>
          <p:cNvSpPr>
            <a:spLocks noChangeShapeType="1"/>
          </p:cNvSpPr>
          <p:nvPr/>
        </p:nvSpPr>
        <p:spPr bwMode="auto">
          <a:xfrm flipV="1">
            <a:off x="1676400" y="2971800"/>
            <a:ext cx="4038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5"/>
          <p:cNvSpPr>
            <a:spLocks noChangeShapeType="1"/>
          </p:cNvSpPr>
          <p:nvPr/>
        </p:nvSpPr>
        <p:spPr bwMode="auto">
          <a:xfrm flipV="1">
            <a:off x="5715000" y="762000"/>
            <a:ext cx="0" cy="2171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6"/>
          <p:cNvSpPr>
            <a:spLocks noChangeShapeType="1"/>
          </p:cNvSpPr>
          <p:nvPr/>
        </p:nvSpPr>
        <p:spPr bwMode="auto">
          <a:xfrm>
            <a:off x="5715000" y="2933700"/>
            <a:ext cx="2489200" cy="31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7"/>
          <p:cNvSpPr>
            <a:spLocks noChangeShapeType="1"/>
          </p:cNvSpPr>
          <p:nvPr/>
        </p:nvSpPr>
        <p:spPr bwMode="auto">
          <a:xfrm flipV="1">
            <a:off x="5715000" y="1181100"/>
            <a:ext cx="1903413" cy="17526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8204200" y="27686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 rot="-2363888">
            <a:off x="6657975" y="1873250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NO</a:t>
            </a:r>
            <a:endParaRPr lang="en-US" sz="2000" b="1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>
            <a:off x="5715000" y="2933700"/>
            <a:ext cx="1903413" cy="317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V="1">
            <a:off x="7618413" y="1181100"/>
            <a:ext cx="1587" cy="1752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6448425" y="2938463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N</a:t>
            </a:r>
            <a:endParaRPr lang="en-US" sz="1800"/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7545388" y="1849438"/>
            <a:ext cx="45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O</a:t>
            </a:r>
            <a:endParaRPr lang="en-US" sz="1800"/>
          </a:p>
        </p:txBody>
      </p:sp>
      <p:sp>
        <p:nvSpPr>
          <p:cNvPr id="14354" name="Text Box 26"/>
          <p:cNvSpPr txBox="1">
            <a:spLocks noChangeArrowheads="1"/>
          </p:cNvSpPr>
          <p:nvPr/>
        </p:nvSpPr>
        <p:spPr bwMode="auto">
          <a:xfrm>
            <a:off x="5562600" y="381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14355" name="Text Box 27"/>
          <p:cNvSpPr txBox="1">
            <a:spLocks noChangeArrowheads="1"/>
          </p:cNvSpPr>
          <p:nvPr/>
        </p:nvSpPr>
        <p:spPr bwMode="auto">
          <a:xfrm>
            <a:off x="1524000" y="1295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685800" y="533400"/>
            <a:ext cx="439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Translation along the X-Axis and Y-Axis</a:t>
            </a:r>
          </a:p>
        </p:txBody>
      </p:sp>
      <p:graphicFrame>
        <p:nvGraphicFramePr>
          <p:cNvPr id="14357" name="Object 32"/>
          <p:cNvGraphicFramePr>
            <a:graphicFrameLocks noChangeAspect="1"/>
          </p:cNvGraphicFramePr>
          <p:nvPr/>
        </p:nvGraphicFramePr>
        <p:xfrm>
          <a:off x="2843213" y="4495800"/>
          <a:ext cx="33829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1752600" imgH="482600" progId="Equation.3">
                  <p:embed/>
                </p:oleObj>
              </mc:Choice>
              <mc:Fallback>
                <p:oleObj name="Equation" r:id="rId3" imgW="175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95800"/>
                        <a:ext cx="338296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33"/>
          <p:cNvGraphicFramePr>
            <a:graphicFrameLocks noChangeAspect="1"/>
          </p:cNvGraphicFramePr>
          <p:nvPr/>
        </p:nvGraphicFramePr>
        <p:xfrm>
          <a:off x="5962650" y="3505200"/>
          <a:ext cx="13335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5" imgW="761669" imgH="482391" progId="Equation.3">
                  <p:embed/>
                </p:oleObj>
              </mc:Choice>
              <mc:Fallback>
                <p:oleObj name="Equation" r:id="rId5" imgW="76166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05200"/>
                        <a:ext cx="13335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53000" y="5829300"/>
            <a:ext cx="40386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Translation along the X axis and Y axis</a:t>
            </a:r>
          </a:p>
        </p:txBody>
      </p:sp>
    </p:spTree>
    <p:extLst>
      <p:ext uri="{BB962C8B-B14F-4D97-AF65-F5344CB8AC3E}">
        <p14:creationId xmlns:p14="http://schemas.microsoft.com/office/powerpoint/2010/main" val="1861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3400" y="4572000"/>
          <a:ext cx="7594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3" imgW="3797300" imgH="558800" progId="Equation.3">
                  <p:embed/>
                </p:oleObj>
              </mc:Choice>
              <mc:Fallback>
                <p:oleObj name="Equation" r:id="rId3" imgW="3797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7594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09600" y="1676400"/>
          <a:ext cx="8540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5" imgW="406224" imgH="723586" progId="Equation.3">
                  <p:embed/>
                </p:oleObj>
              </mc:Choice>
              <mc:Fallback>
                <p:oleObj name="Equation" r:id="rId5" imgW="406224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540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Unit vector along the N-Axis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43000" y="2133600"/>
            <a:ext cx="3200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Unit vector along the O-Axis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00200" y="2667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Magnitude of the V</a:t>
            </a:r>
            <a:r>
              <a:rPr lang="en-US" sz="2000" baseline="30000"/>
              <a:t>NO </a:t>
            </a:r>
            <a:r>
              <a:rPr lang="en-US" sz="2000"/>
              <a:t>vector 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743200" y="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Using Basis Vectors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143000" y="4572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Basis vectors are unit vectors that point along a coordinate axis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5334000" y="1219200"/>
            <a:ext cx="0" cy="2171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5334000" y="3429000"/>
            <a:ext cx="2489200" cy="31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5334000" y="1676400"/>
            <a:ext cx="1903413" cy="17526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848600" y="3352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 rot="-2363888">
            <a:off x="6276975" y="2406650"/>
            <a:ext cx="61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V</a:t>
            </a:r>
            <a:r>
              <a:rPr lang="en-US" sz="2000" b="1" baseline="30000"/>
              <a:t>NO</a:t>
            </a:r>
            <a:endParaRPr lang="en-US" sz="2000" b="1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 flipV="1">
            <a:off x="7239000" y="1714500"/>
            <a:ext cx="0" cy="17145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6553200" y="3429000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N</a:t>
            </a:r>
            <a:endParaRPr lang="en-US" sz="1800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7164388" y="2382838"/>
            <a:ext cx="45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O</a:t>
            </a:r>
            <a:endParaRPr lang="en-US" sz="1800"/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5181600" y="9906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15378" name="Line 22"/>
          <p:cNvSpPr>
            <a:spLocks noChangeShapeType="1"/>
          </p:cNvSpPr>
          <p:nvPr/>
        </p:nvSpPr>
        <p:spPr bwMode="auto">
          <a:xfrm flipV="1">
            <a:off x="5334000" y="2743200"/>
            <a:ext cx="0" cy="6477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6"/>
          <p:cNvSpPr>
            <a:spLocks noChangeShapeType="1"/>
          </p:cNvSpPr>
          <p:nvPr/>
        </p:nvSpPr>
        <p:spPr bwMode="auto">
          <a:xfrm rot="5400000" flipV="1">
            <a:off x="5657850" y="3105150"/>
            <a:ext cx="0" cy="6477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80" name="Object 27"/>
          <p:cNvGraphicFramePr>
            <a:graphicFrameLocks noChangeAspect="1"/>
          </p:cNvGraphicFramePr>
          <p:nvPr/>
        </p:nvGraphicFramePr>
        <p:xfrm>
          <a:off x="5467350" y="346075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7" imgW="139639" imgH="152334" progId="Equation.3">
                  <p:embed/>
                </p:oleObj>
              </mc:Choice>
              <mc:Fallback>
                <p:oleObj name="Equation" r:id="rId7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346075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28"/>
          <p:cNvGraphicFramePr>
            <a:graphicFrameLocks noChangeAspect="1"/>
          </p:cNvGraphicFramePr>
          <p:nvPr/>
        </p:nvGraphicFramePr>
        <p:xfrm>
          <a:off x="5029200" y="2971800"/>
          <a:ext cx="3095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71800"/>
                        <a:ext cx="3095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05000" y="5829300"/>
            <a:ext cx="70866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Using planar trigonometry to calculate the vector from projections</a:t>
            </a:r>
          </a:p>
        </p:txBody>
      </p:sp>
    </p:spTree>
    <p:extLst>
      <p:ext uri="{BB962C8B-B14F-4D97-AF65-F5344CB8AC3E}">
        <p14:creationId xmlns:p14="http://schemas.microsoft.com/office/powerpoint/2010/main" val="36529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458200" cy="18621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0000"/>
                </a:solidFill>
              </a:rPr>
              <a:t>Rotation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1549400"/>
            <a:ext cx="8458200" cy="3632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0000"/>
                </a:solidFill>
              </a:rPr>
              <a:t>Joints for Robots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Rotation (around the Z-Axis)</a:t>
            </a:r>
          </a:p>
        </p:txBody>
      </p:sp>
      <p:grpSp>
        <p:nvGrpSpPr>
          <p:cNvPr id="17411" name="Group 17"/>
          <p:cNvGrpSpPr>
            <a:grpSpLocks/>
          </p:cNvGrpSpPr>
          <p:nvPr/>
        </p:nvGrpSpPr>
        <p:grpSpPr bwMode="auto">
          <a:xfrm>
            <a:off x="4495800" y="76200"/>
            <a:ext cx="795338" cy="998538"/>
            <a:chOff x="2832" y="192"/>
            <a:chExt cx="827" cy="968"/>
          </a:xfrm>
        </p:grpSpPr>
        <p:sp>
          <p:nvSpPr>
            <p:cNvPr id="17437" name="Line 11"/>
            <p:cNvSpPr>
              <a:spLocks noChangeShapeType="1"/>
            </p:cNvSpPr>
            <p:nvPr/>
          </p:nvSpPr>
          <p:spPr bwMode="auto">
            <a:xfrm>
              <a:off x="3155" y="784"/>
              <a:ext cx="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 flipV="1">
              <a:off x="3155" y="361"/>
              <a:ext cx="0" cy="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Text Box 13"/>
            <p:cNvSpPr txBox="1">
              <a:spLocks noChangeArrowheads="1"/>
            </p:cNvSpPr>
            <p:nvPr/>
          </p:nvSpPr>
          <p:spPr bwMode="auto">
            <a:xfrm>
              <a:off x="3468" y="757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X</a:t>
              </a:r>
            </a:p>
          </p:txBody>
        </p:sp>
        <p:sp>
          <p:nvSpPr>
            <p:cNvPr id="17440" name="Text Box 14"/>
            <p:cNvSpPr txBox="1">
              <a:spLocks noChangeArrowheads="1"/>
            </p:cNvSpPr>
            <p:nvPr/>
          </p:nvSpPr>
          <p:spPr bwMode="auto">
            <a:xfrm>
              <a:off x="3071" y="192"/>
              <a:ext cx="3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7441" name="Line 15"/>
            <p:cNvSpPr>
              <a:spLocks noChangeShapeType="1"/>
            </p:cNvSpPr>
            <p:nvPr/>
          </p:nvSpPr>
          <p:spPr bwMode="auto">
            <a:xfrm flipH="1">
              <a:off x="2976" y="76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16"/>
            <p:cNvSpPr txBox="1">
              <a:spLocks noChangeArrowheads="1"/>
            </p:cNvSpPr>
            <p:nvPr/>
          </p:nvSpPr>
          <p:spPr bwMode="auto">
            <a:xfrm>
              <a:off x="2832" y="864"/>
              <a:ext cx="315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Z</a:t>
              </a:r>
            </a:p>
          </p:txBody>
        </p:sp>
      </p:grpSp>
      <p:grpSp>
        <p:nvGrpSpPr>
          <p:cNvPr id="17412" name="Group 55"/>
          <p:cNvGrpSpPr>
            <a:grpSpLocks/>
          </p:cNvGrpSpPr>
          <p:nvPr/>
        </p:nvGrpSpPr>
        <p:grpSpPr bwMode="auto">
          <a:xfrm>
            <a:off x="2667000" y="914400"/>
            <a:ext cx="5346700" cy="3719513"/>
            <a:chOff x="1680" y="720"/>
            <a:chExt cx="3368" cy="2343"/>
          </a:xfrm>
        </p:grpSpPr>
        <p:sp>
          <p:nvSpPr>
            <p:cNvPr id="17417" name="Line 43"/>
            <p:cNvSpPr>
              <a:spLocks noChangeShapeType="1"/>
            </p:cNvSpPr>
            <p:nvPr/>
          </p:nvSpPr>
          <p:spPr bwMode="auto">
            <a:xfrm>
              <a:off x="2496" y="2832"/>
              <a:ext cx="2352" cy="0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3"/>
            <p:cNvSpPr>
              <a:spLocks noChangeShapeType="1"/>
            </p:cNvSpPr>
            <p:nvPr/>
          </p:nvSpPr>
          <p:spPr bwMode="auto">
            <a:xfrm flipV="1">
              <a:off x="2544" y="960"/>
              <a:ext cx="0" cy="18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4"/>
            <p:cNvSpPr txBox="1">
              <a:spLocks noChangeArrowheads="1"/>
            </p:cNvSpPr>
            <p:nvPr/>
          </p:nvSpPr>
          <p:spPr bwMode="auto">
            <a:xfrm>
              <a:off x="4848" y="2736"/>
              <a:ext cx="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X</a:t>
              </a:r>
            </a:p>
          </p:txBody>
        </p:sp>
        <p:sp>
          <p:nvSpPr>
            <p:cNvPr id="17420" name="Text Box 6"/>
            <p:cNvSpPr txBox="1">
              <a:spLocks noChangeArrowheads="1"/>
            </p:cNvSpPr>
            <p:nvPr/>
          </p:nvSpPr>
          <p:spPr bwMode="auto">
            <a:xfrm>
              <a:off x="2448" y="72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17421" name="Line 20"/>
            <p:cNvSpPr>
              <a:spLocks noChangeShapeType="1"/>
            </p:cNvSpPr>
            <p:nvPr/>
          </p:nvSpPr>
          <p:spPr bwMode="auto">
            <a:xfrm rot="20243521" flipV="1">
              <a:off x="2172" y="1021"/>
              <a:ext cx="31" cy="188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21"/>
            <p:cNvSpPr>
              <a:spLocks noChangeShapeType="1"/>
            </p:cNvSpPr>
            <p:nvPr/>
          </p:nvSpPr>
          <p:spPr bwMode="auto">
            <a:xfrm rot="-1356479">
              <a:off x="2448" y="2390"/>
              <a:ext cx="2324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22"/>
            <p:cNvSpPr>
              <a:spLocks noChangeShapeType="1"/>
            </p:cNvSpPr>
            <p:nvPr/>
          </p:nvSpPr>
          <p:spPr bwMode="auto">
            <a:xfrm rot="20243521" flipV="1">
              <a:off x="2278" y="1545"/>
              <a:ext cx="1199" cy="110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Text Box 23"/>
            <p:cNvSpPr txBox="1">
              <a:spLocks noChangeArrowheads="1"/>
            </p:cNvSpPr>
            <p:nvPr/>
          </p:nvSpPr>
          <p:spPr bwMode="auto">
            <a:xfrm rot="-1356479">
              <a:off x="4704" y="1776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N</a:t>
              </a:r>
            </a:p>
          </p:txBody>
        </p:sp>
        <p:sp>
          <p:nvSpPr>
            <p:cNvPr id="17425" name="Line 25"/>
            <p:cNvSpPr>
              <a:spLocks noChangeShapeType="1"/>
            </p:cNvSpPr>
            <p:nvPr/>
          </p:nvSpPr>
          <p:spPr bwMode="auto">
            <a:xfrm rot="-1356479">
              <a:off x="2490" y="2607"/>
              <a:ext cx="1199" cy="2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26"/>
            <p:cNvSpPr>
              <a:spLocks noChangeShapeType="1"/>
            </p:cNvSpPr>
            <p:nvPr/>
          </p:nvSpPr>
          <p:spPr bwMode="auto">
            <a:xfrm rot="20243521" flipV="1">
              <a:off x="3431" y="1315"/>
              <a:ext cx="1" cy="11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Text Box 27"/>
            <p:cNvSpPr txBox="1">
              <a:spLocks noChangeArrowheads="1"/>
            </p:cNvSpPr>
            <p:nvPr/>
          </p:nvSpPr>
          <p:spPr bwMode="auto">
            <a:xfrm rot="-1356479">
              <a:off x="3360" y="244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V</a:t>
              </a:r>
              <a:r>
                <a:rPr lang="en-US" sz="1800" baseline="30000"/>
                <a:t>N</a:t>
              </a:r>
              <a:endParaRPr lang="en-US" sz="1800"/>
            </a:p>
          </p:txBody>
        </p:sp>
        <p:sp>
          <p:nvSpPr>
            <p:cNvPr id="17428" name="Text Box 28"/>
            <p:cNvSpPr txBox="1">
              <a:spLocks noChangeArrowheads="1"/>
            </p:cNvSpPr>
            <p:nvPr/>
          </p:nvSpPr>
          <p:spPr bwMode="auto">
            <a:xfrm rot="-1356479">
              <a:off x="3408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V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7429" name="Text Box 29"/>
            <p:cNvSpPr txBox="1">
              <a:spLocks noChangeArrowheads="1"/>
            </p:cNvSpPr>
            <p:nvPr/>
          </p:nvSpPr>
          <p:spPr bwMode="auto">
            <a:xfrm rot="-1356479">
              <a:off x="1680" y="864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/>
                <a:t>O</a:t>
              </a:r>
            </a:p>
          </p:txBody>
        </p:sp>
        <p:sp>
          <p:nvSpPr>
            <p:cNvPr id="17430" name="Freeform 34"/>
            <p:cNvSpPr>
              <a:spLocks/>
            </p:cNvSpPr>
            <p:nvPr/>
          </p:nvSpPr>
          <p:spPr bwMode="auto">
            <a:xfrm>
              <a:off x="2872" y="2680"/>
              <a:ext cx="120" cy="152"/>
            </a:xfrm>
            <a:custGeom>
              <a:avLst/>
              <a:gdLst>
                <a:gd name="T0" fmla="*/ 56 w 120"/>
                <a:gd name="T1" fmla="*/ 8 h 152"/>
                <a:gd name="T2" fmla="*/ 8 w 120"/>
                <a:gd name="T3" fmla="*/ 8 h 152"/>
                <a:gd name="T4" fmla="*/ 104 w 120"/>
                <a:gd name="T5" fmla="*/ 56 h 152"/>
                <a:gd name="T6" fmla="*/ 104 w 120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52">
                  <a:moveTo>
                    <a:pt x="56" y="8"/>
                  </a:moveTo>
                  <a:cubicBezTo>
                    <a:pt x="28" y="4"/>
                    <a:pt x="0" y="0"/>
                    <a:pt x="8" y="8"/>
                  </a:cubicBezTo>
                  <a:cubicBezTo>
                    <a:pt x="16" y="16"/>
                    <a:pt x="88" y="32"/>
                    <a:pt x="104" y="56"/>
                  </a:cubicBezTo>
                  <a:cubicBezTo>
                    <a:pt x="120" y="80"/>
                    <a:pt x="104" y="136"/>
                    <a:pt x="104" y="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Text Box 35"/>
            <p:cNvSpPr txBox="1">
              <a:spLocks noChangeArrowheads="1"/>
            </p:cNvSpPr>
            <p:nvPr/>
          </p:nvSpPr>
          <p:spPr bwMode="auto">
            <a:xfrm>
              <a:off x="2928" y="2640"/>
              <a:ext cx="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ym typeface="UniversalMath1 BT" pitchFamily="18" charset="2"/>
                </a:rPr>
                <a:t></a:t>
              </a:r>
              <a:endParaRPr lang="en-US" sz="2000"/>
            </a:p>
          </p:txBody>
        </p:sp>
        <p:sp>
          <p:nvSpPr>
            <p:cNvPr id="17432" name="Line 37"/>
            <p:cNvSpPr>
              <a:spLocks noChangeShapeType="1"/>
            </p:cNvSpPr>
            <p:nvPr/>
          </p:nvSpPr>
          <p:spPr bwMode="auto">
            <a:xfrm flipV="1">
              <a:off x="3216" y="1392"/>
              <a:ext cx="0" cy="144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41"/>
            <p:cNvSpPr>
              <a:spLocks noChangeShapeType="1"/>
            </p:cNvSpPr>
            <p:nvPr/>
          </p:nvSpPr>
          <p:spPr bwMode="auto">
            <a:xfrm>
              <a:off x="2544" y="2832"/>
              <a:ext cx="67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44"/>
            <p:cNvSpPr txBox="1">
              <a:spLocks noChangeArrowheads="1"/>
            </p:cNvSpPr>
            <p:nvPr/>
          </p:nvSpPr>
          <p:spPr bwMode="auto">
            <a:xfrm>
              <a:off x="2784" y="172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/>
                <a:t>V</a:t>
              </a:r>
              <a:endParaRPr lang="en-US" sz="2000"/>
            </a:p>
          </p:txBody>
        </p:sp>
        <p:sp>
          <p:nvSpPr>
            <p:cNvPr id="17435" name="Text Box 46"/>
            <p:cNvSpPr txBox="1">
              <a:spLocks noChangeArrowheads="1"/>
            </p:cNvSpPr>
            <p:nvPr/>
          </p:nvSpPr>
          <p:spPr bwMode="auto">
            <a:xfrm>
              <a:off x="2784" y="28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V</a:t>
              </a:r>
              <a:r>
                <a:rPr lang="en-US" sz="1800" baseline="30000"/>
                <a:t>X</a:t>
              </a:r>
            </a:p>
          </p:txBody>
        </p:sp>
        <p:sp>
          <p:nvSpPr>
            <p:cNvPr id="17436" name="Text Box 47"/>
            <p:cNvSpPr txBox="1">
              <a:spLocks noChangeArrowheads="1"/>
            </p:cNvSpPr>
            <p:nvPr/>
          </p:nvSpPr>
          <p:spPr bwMode="auto">
            <a:xfrm>
              <a:off x="2976" y="211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V</a:t>
              </a:r>
              <a:r>
                <a:rPr lang="en-US" sz="1800" baseline="30000"/>
                <a:t>Y</a:t>
              </a:r>
            </a:p>
          </p:txBody>
        </p:sp>
      </p:grpSp>
      <p:graphicFrame>
        <p:nvGraphicFramePr>
          <p:cNvPr id="17413" name="Object 48"/>
          <p:cNvGraphicFramePr>
            <a:graphicFrameLocks noChangeAspect="1"/>
          </p:cNvGraphicFramePr>
          <p:nvPr/>
        </p:nvGraphicFramePr>
        <p:xfrm>
          <a:off x="1258888" y="4995863"/>
          <a:ext cx="1622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812447" imgH="482391" progId="Equation.3">
                  <p:embed/>
                </p:oleObj>
              </mc:Choice>
              <mc:Fallback>
                <p:oleObj name="Equation" r:id="rId3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95863"/>
                        <a:ext cx="16224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49"/>
          <p:cNvGraphicFramePr>
            <a:graphicFrameLocks noChangeAspect="1"/>
          </p:cNvGraphicFramePr>
          <p:nvPr/>
        </p:nvGraphicFramePr>
        <p:xfrm>
          <a:off x="3976688" y="4995863"/>
          <a:ext cx="1622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5" imgW="812447" imgH="482391" progId="Equation.3">
                  <p:embed/>
                </p:oleObj>
              </mc:Choice>
              <mc:Fallback>
                <p:oleObj name="Equation" r:id="rId5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4995863"/>
                        <a:ext cx="16224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50"/>
          <p:cNvSpPr txBox="1">
            <a:spLocks noChangeArrowheads="1"/>
          </p:cNvSpPr>
          <p:nvPr/>
        </p:nvSpPr>
        <p:spPr bwMode="auto">
          <a:xfrm>
            <a:off x="1511300" y="4598988"/>
            <a:ext cx="657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ym typeface="UniversalMath1 BT" pitchFamily="18" charset="2"/>
              </a:rPr>
              <a:t> = Angle of rotation between the XY and NO coordinate axis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63500" y="6248400"/>
            <a:ext cx="89916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1600" dirty="0">
                <a:solidFill>
                  <a:srgbClr val="800000"/>
                </a:solidFill>
              </a:rPr>
              <a:t>Rotation around Z-Axis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469736"/>
            <a:ext cx="2133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rotate around Z and we have two frames of reference for the same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4"/>
          <p:cNvSpPr>
            <a:spLocks noChangeShapeType="1"/>
          </p:cNvSpPr>
          <p:nvPr/>
        </p:nvSpPr>
        <p:spPr bwMode="auto">
          <a:xfrm>
            <a:off x="1422400" y="2998788"/>
            <a:ext cx="28194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25"/>
          <p:cNvSpPr>
            <a:spLocks noChangeShapeType="1"/>
          </p:cNvSpPr>
          <p:nvPr/>
        </p:nvSpPr>
        <p:spPr bwMode="auto">
          <a:xfrm flipV="1">
            <a:off x="1479550" y="746125"/>
            <a:ext cx="0" cy="22590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26"/>
          <p:cNvSpPr txBox="1">
            <a:spLocks noChangeArrowheads="1"/>
          </p:cNvSpPr>
          <p:nvPr/>
        </p:nvSpPr>
        <p:spPr bwMode="auto">
          <a:xfrm>
            <a:off x="4243388" y="2884488"/>
            <a:ext cx="238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</a:p>
        </p:txBody>
      </p:sp>
      <p:sp>
        <p:nvSpPr>
          <p:cNvPr id="18437" name="Text Box 27"/>
          <p:cNvSpPr txBox="1">
            <a:spLocks noChangeArrowheads="1"/>
          </p:cNvSpPr>
          <p:nvPr/>
        </p:nvSpPr>
        <p:spPr bwMode="auto">
          <a:xfrm>
            <a:off x="1366838" y="4572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</a:p>
        </p:txBody>
      </p:sp>
      <p:sp>
        <p:nvSpPr>
          <p:cNvPr id="18438" name="Line 28"/>
          <p:cNvSpPr>
            <a:spLocks noChangeShapeType="1"/>
          </p:cNvSpPr>
          <p:nvPr/>
        </p:nvSpPr>
        <p:spPr bwMode="auto">
          <a:xfrm rot="20243521" flipV="1">
            <a:off x="1033463" y="819150"/>
            <a:ext cx="38100" cy="2265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29"/>
          <p:cNvSpPr>
            <a:spLocks noChangeShapeType="1"/>
          </p:cNvSpPr>
          <p:nvPr/>
        </p:nvSpPr>
        <p:spPr bwMode="auto">
          <a:xfrm rot="-1356479">
            <a:off x="1365250" y="2466975"/>
            <a:ext cx="2786063" cy="95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30"/>
          <p:cNvSpPr>
            <a:spLocks noChangeShapeType="1"/>
          </p:cNvSpPr>
          <p:nvPr/>
        </p:nvSpPr>
        <p:spPr bwMode="auto">
          <a:xfrm rot="20243521" flipV="1">
            <a:off x="1160463" y="1449388"/>
            <a:ext cx="1438275" cy="13287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 rot="-1356479">
            <a:off x="4078288" y="171132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18442" name="Line 32"/>
          <p:cNvSpPr>
            <a:spLocks noChangeShapeType="1"/>
          </p:cNvSpPr>
          <p:nvPr/>
        </p:nvSpPr>
        <p:spPr bwMode="auto">
          <a:xfrm rot="-1356479">
            <a:off x="1414463" y="2727325"/>
            <a:ext cx="1438275" cy="317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33"/>
          <p:cNvSpPr>
            <a:spLocks noChangeShapeType="1"/>
          </p:cNvSpPr>
          <p:nvPr/>
        </p:nvSpPr>
        <p:spPr bwMode="auto">
          <a:xfrm rot="20243521" flipV="1">
            <a:off x="2543175" y="1173163"/>
            <a:ext cx="1588" cy="13287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Text Box 34"/>
          <p:cNvSpPr txBox="1">
            <a:spLocks noChangeArrowheads="1"/>
          </p:cNvSpPr>
          <p:nvPr/>
        </p:nvSpPr>
        <p:spPr bwMode="auto">
          <a:xfrm rot="-1356479">
            <a:off x="2462213" y="2516188"/>
            <a:ext cx="45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N</a:t>
            </a:r>
            <a:endParaRPr lang="en-US" sz="1800"/>
          </a:p>
        </p:txBody>
      </p:sp>
      <p:sp>
        <p:nvSpPr>
          <p:cNvPr id="18445" name="Text Box 35"/>
          <p:cNvSpPr txBox="1">
            <a:spLocks noChangeArrowheads="1"/>
          </p:cNvSpPr>
          <p:nvPr/>
        </p:nvSpPr>
        <p:spPr bwMode="auto">
          <a:xfrm rot="-1356479">
            <a:off x="2519363" y="1531938"/>
            <a:ext cx="45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O</a:t>
            </a:r>
            <a:endParaRPr lang="en-US" sz="1800"/>
          </a:p>
        </p:txBody>
      </p:sp>
      <p:sp>
        <p:nvSpPr>
          <p:cNvPr id="18446" name="Text Box 36"/>
          <p:cNvSpPr txBox="1">
            <a:spLocks noChangeArrowheads="1"/>
          </p:cNvSpPr>
          <p:nvPr/>
        </p:nvSpPr>
        <p:spPr bwMode="auto">
          <a:xfrm rot="-1356479">
            <a:off x="457200" y="627063"/>
            <a:ext cx="247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18447" name="Text Box 38"/>
          <p:cNvSpPr txBox="1">
            <a:spLocks noChangeArrowheads="1"/>
          </p:cNvSpPr>
          <p:nvPr/>
        </p:nvSpPr>
        <p:spPr bwMode="auto">
          <a:xfrm>
            <a:off x="3429000" y="2438400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ym typeface="UniversalMath1 BT" pitchFamily="18" charset="2"/>
              </a:rPr>
              <a:t></a:t>
            </a:r>
            <a:endParaRPr lang="en-US" sz="2000"/>
          </a:p>
        </p:txBody>
      </p:sp>
      <p:sp>
        <p:nvSpPr>
          <p:cNvPr id="18448" name="Line 39"/>
          <p:cNvSpPr>
            <a:spLocks noChangeShapeType="1"/>
          </p:cNvSpPr>
          <p:nvPr/>
        </p:nvSpPr>
        <p:spPr bwMode="auto">
          <a:xfrm flipV="1">
            <a:off x="2286000" y="1265238"/>
            <a:ext cx="0" cy="17335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40"/>
          <p:cNvSpPr>
            <a:spLocks noChangeShapeType="1"/>
          </p:cNvSpPr>
          <p:nvPr/>
        </p:nvSpPr>
        <p:spPr bwMode="auto">
          <a:xfrm>
            <a:off x="1479550" y="2998788"/>
            <a:ext cx="80645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41"/>
          <p:cNvSpPr txBox="1">
            <a:spLocks noChangeArrowheads="1"/>
          </p:cNvSpPr>
          <p:nvPr/>
        </p:nvSpPr>
        <p:spPr bwMode="auto">
          <a:xfrm>
            <a:off x="1676400" y="1600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V</a:t>
            </a:r>
            <a:endParaRPr lang="en-US" sz="2000"/>
          </a:p>
        </p:txBody>
      </p:sp>
      <p:sp>
        <p:nvSpPr>
          <p:cNvPr id="18451" name="Text Box 42"/>
          <p:cNvSpPr txBox="1">
            <a:spLocks noChangeArrowheads="1"/>
          </p:cNvSpPr>
          <p:nvPr/>
        </p:nvSpPr>
        <p:spPr bwMode="auto">
          <a:xfrm>
            <a:off x="1766888" y="2998788"/>
            <a:ext cx="45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X</a:t>
            </a:r>
          </a:p>
        </p:txBody>
      </p:sp>
      <p:sp>
        <p:nvSpPr>
          <p:cNvPr id="18452" name="Text Box 43"/>
          <p:cNvSpPr txBox="1">
            <a:spLocks noChangeArrowheads="1"/>
          </p:cNvSpPr>
          <p:nvPr/>
        </p:nvSpPr>
        <p:spPr bwMode="auto">
          <a:xfrm>
            <a:off x="1905000" y="2133600"/>
            <a:ext cx="45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V</a:t>
            </a:r>
            <a:r>
              <a:rPr lang="en-US" sz="1800" baseline="30000"/>
              <a:t>Y</a:t>
            </a:r>
          </a:p>
        </p:txBody>
      </p:sp>
      <p:sp>
        <p:nvSpPr>
          <p:cNvPr id="18453" name="Freeform 45"/>
          <p:cNvSpPr>
            <a:spLocks/>
          </p:cNvSpPr>
          <p:nvPr/>
        </p:nvSpPr>
        <p:spPr bwMode="auto">
          <a:xfrm>
            <a:off x="3124200" y="2362200"/>
            <a:ext cx="355600" cy="685800"/>
          </a:xfrm>
          <a:custGeom>
            <a:avLst/>
            <a:gdLst>
              <a:gd name="T0" fmla="*/ 0 w 224"/>
              <a:gd name="T1" fmla="*/ 0 h 432"/>
              <a:gd name="T2" fmla="*/ 2147483647 w 224"/>
              <a:gd name="T3" fmla="*/ 2147483647 h 432"/>
              <a:gd name="T4" fmla="*/ 2147483647 w 22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432">
                <a:moveTo>
                  <a:pt x="0" y="0"/>
                </a:moveTo>
                <a:cubicBezTo>
                  <a:pt x="80" y="36"/>
                  <a:pt x="160" y="72"/>
                  <a:pt x="192" y="144"/>
                </a:cubicBezTo>
                <a:cubicBezTo>
                  <a:pt x="224" y="216"/>
                  <a:pt x="208" y="324"/>
                  <a:pt x="192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46"/>
          <p:cNvSpPr>
            <a:spLocks/>
          </p:cNvSpPr>
          <p:nvPr/>
        </p:nvSpPr>
        <p:spPr bwMode="auto">
          <a:xfrm>
            <a:off x="1676400" y="2514600"/>
            <a:ext cx="304800" cy="533400"/>
          </a:xfrm>
          <a:custGeom>
            <a:avLst/>
            <a:gdLst>
              <a:gd name="T0" fmla="*/ 0 w 224"/>
              <a:gd name="T1" fmla="*/ 0 h 432"/>
              <a:gd name="T2" fmla="*/ 2147483647 w 224"/>
              <a:gd name="T3" fmla="*/ 2147483647 h 432"/>
              <a:gd name="T4" fmla="*/ 2147483647 w 22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432">
                <a:moveTo>
                  <a:pt x="0" y="0"/>
                </a:moveTo>
                <a:cubicBezTo>
                  <a:pt x="80" y="36"/>
                  <a:pt x="160" y="72"/>
                  <a:pt x="192" y="144"/>
                </a:cubicBezTo>
                <a:cubicBezTo>
                  <a:pt x="224" y="216"/>
                  <a:pt x="208" y="324"/>
                  <a:pt x="192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47"/>
          <p:cNvSpPr txBox="1">
            <a:spLocks noChangeArrowheads="1"/>
          </p:cNvSpPr>
          <p:nvPr/>
        </p:nvSpPr>
        <p:spPr bwMode="auto">
          <a:xfrm>
            <a:off x="1828800" y="2438400"/>
            <a:ext cx="30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ym typeface="UniversalMath1 BT" pitchFamily="18" charset="2"/>
              </a:rPr>
              <a:t></a:t>
            </a:r>
            <a:endParaRPr lang="en-US" sz="2000"/>
          </a:p>
        </p:txBody>
      </p:sp>
      <p:sp>
        <p:nvSpPr>
          <p:cNvPr id="18456" name="Text Box 48"/>
          <p:cNvSpPr txBox="1">
            <a:spLocks noChangeArrowheads="1"/>
          </p:cNvSpPr>
          <p:nvPr/>
        </p:nvSpPr>
        <p:spPr bwMode="auto">
          <a:xfrm>
            <a:off x="5257800" y="4572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Unit vector along X-Axis</a:t>
            </a:r>
          </a:p>
        </p:txBody>
      </p:sp>
      <p:graphicFrame>
        <p:nvGraphicFramePr>
          <p:cNvPr id="18457" name="Object 49"/>
          <p:cNvGraphicFramePr>
            <a:graphicFrameLocks noChangeAspect="1"/>
          </p:cNvGraphicFramePr>
          <p:nvPr/>
        </p:nvGraphicFramePr>
        <p:xfrm flipV="1">
          <a:off x="4686300" y="377825"/>
          <a:ext cx="457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686300" y="377825"/>
                        <a:ext cx="4572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50"/>
          <p:cNvGraphicFramePr>
            <a:graphicFrameLocks noChangeAspect="1"/>
          </p:cNvGraphicFramePr>
          <p:nvPr/>
        </p:nvGraphicFramePr>
        <p:xfrm>
          <a:off x="533400" y="3429000"/>
          <a:ext cx="647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5" imgW="2463800" imgH="279400" progId="Equation.3">
                  <p:embed/>
                </p:oleObj>
              </mc:Choice>
              <mc:Fallback>
                <p:oleObj name="Equation" r:id="rId5" imgW="2463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6477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51"/>
          <p:cNvGraphicFramePr>
            <a:graphicFrameLocks noChangeAspect="1"/>
          </p:cNvGraphicFramePr>
          <p:nvPr/>
        </p:nvGraphicFramePr>
        <p:xfrm>
          <a:off x="4953000" y="1752600"/>
          <a:ext cx="2581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7" imgW="901309" imgH="279279" progId="Equation.3">
                  <p:embed/>
                </p:oleObj>
              </mc:Choice>
              <mc:Fallback>
                <p:oleObj name="Equation" r:id="rId7" imgW="901309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2581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52"/>
          <p:cNvSpPr txBox="1">
            <a:spLocks noChangeArrowheads="1"/>
          </p:cNvSpPr>
          <p:nvPr/>
        </p:nvSpPr>
        <p:spPr bwMode="auto">
          <a:xfrm>
            <a:off x="4876800" y="914400"/>
            <a:ext cx="412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       Can be considered with respect to </a:t>
            </a:r>
          </a:p>
          <a:p>
            <a:r>
              <a:rPr lang="en-US" sz="2000"/>
              <a:t>the XY coordinates or NO coordinates</a:t>
            </a:r>
          </a:p>
        </p:txBody>
      </p:sp>
      <p:graphicFrame>
        <p:nvGraphicFramePr>
          <p:cNvPr id="18461" name="Object 53"/>
          <p:cNvGraphicFramePr>
            <a:graphicFrameLocks noChangeAspect="1"/>
          </p:cNvGraphicFramePr>
          <p:nvPr/>
        </p:nvGraphicFramePr>
        <p:xfrm flipV="1">
          <a:off x="4530725" y="788988"/>
          <a:ext cx="7270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Equation" r:id="rId9" imgW="164957" imgH="203024" progId="Equation.3">
                  <p:embed/>
                </p:oleObj>
              </mc:Choice>
              <mc:Fallback>
                <p:oleObj name="Equation" r:id="rId9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530725" y="788988"/>
                        <a:ext cx="7270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2" name="Object 54"/>
          <p:cNvGraphicFramePr>
            <a:graphicFrameLocks noChangeAspect="1"/>
          </p:cNvGraphicFramePr>
          <p:nvPr/>
        </p:nvGraphicFramePr>
        <p:xfrm>
          <a:off x="609600" y="4038600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11" imgW="1651000" imgH="228600" progId="Equation.3">
                  <p:embed/>
                </p:oleObj>
              </mc:Choice>
              <mc:Fallback>
                <p:oleObj name="Equation" r:id="rId11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388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Text Box 55"/>
          <p:cNvSpPr txBox="1">
            <a:spLocks noChangeArrowheads="1"/>
          </p:cNvSpPr>
          <p:nvPr/>
        </p:nvSpPr>
        <p:spPr bwMode="auto">
          <a:xfrm>
            <a:off x="4724400" y="3962400"/>
            <a:ext cx="396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(Substituting for V</a:t>
            </a:r>
            <a:r>
              <a:rPr lang="en-US" sz="1600" baseline="30000"/>
              <a:t>NO</a:t>
            </a:r>
            <a:r>
              <a:rPr lang="en-US" sz="1600"/>
              <a:t> using the N and O components of the vector)</a:t>
            </a:r>
            <a:endParaRPr lang="en-US" sz="1800"/>
          </a:p>
        </p:txBody>
      </p:sp>
      <p:graphicFrame>
        <p:nvGraphicFramePr>
          <p:cNvPr id="18464" name="Object 56"/>
          <p:cNvGraphicFramePr>
            <a:graphicFrameLocks noChangeAspect="1"/>
          </p:cNvGraphicFramePr>
          <p:nvPr/>
        </p:nvGraphicFramePr>
        <p:xfrm>
          <a:off x="596900" y="4648200"/>
          <a:ext cx="4065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13" imgW="1727200" imgH="228600" progId="Equation.3">
                  <p:embed/>
                </p:oleObj>
              </mc:Choice>
              <mc:Fallback>
                <p:oleObj name="Equation" r:id="rId13" imgW="17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48200"/>
                        <a:ext cx="40655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5" name="Object 58"/>
          <p:cNvGraphicFramePr>
            <a:graphicFrameLocks noChangeAspect="1"/>
          </p:cNvGraphicFramePr>
          <p:nvPr/>
        </p:nvGraphicFramePr>
        <p:xfrm>
          <a:off x="1143000" y="5105400"/>
          <a:ext cx="4394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15" imgW="1866900" imgH="482600" progId="Equation.3">
                  <p:embed/>
                </p:oleObj>
              </mc:Choice>
              <mc:Fallback>
                <p:oleObj name="Equation" r:id="rId15" imgW="186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4394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500" y="6248400"/>
            <a:ext cx="8991600" cy="584200"/>
          </a:xfrm>
          <a:prstGeom prst="rect">
            <a:avLst/>
          </a:prstGeom>
          <a:solidFill>
            <a:srgbClr val="3399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1600" dirty="0">
                <a:solidFill>
                  <a:srgbClr val="800000"/>
                </a:solidFill>
              </a:rPr>
              <a:t>Rotation around Z-Axis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030538" y="3733800"/>
            <a:ext cx="2836862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533400" y="5410200"/>
            <a:ext cx="4495800" cy="990600"/>
          </a:xfrm>
          <a:prstGeom prst="rect">
            <a:avLst/>
          </a:prstGeom>
          <a:solidFill>
            <a:srgbClr val="DD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Similarly….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533400" y="914400"/>
          <a:ext cx="693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3" imgW="2844800" imgH="279400" progId="Equation.3">
                  <p:embed/>
                </p:oleObj>
              </mc:Choice>
              <mc:Fallback>
                <p:oleObj name="Equation" r:id="rId3" imgW="2844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6934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533400" y="1447800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5" imgW="1651000" imgH="228600" progId="Equation.3">
                  <p:embed/>
                </p:oleObj>
              </mc:Choice>
              <mc:Fallback>
                <p:oleObj name="Equation" r:id="rId5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388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533400" y="1981200"/>
          <a:ext cx="4065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7" imgW="1727200" imgH="228600" progId="Equation.3">
                  <p:embed/>
                </p:oleObj>
              </mc:Choice>
              <mc:Fallback>
                <p:oleObj name="Equation" r:id="rId7" imgW="17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0655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1157288" y="2438400"/>
          <a:ext cx="4364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9" imgW="1854200" imgH="482600" progId="Equation.3">
                  <p:embed/>
                </p:oleObj>
              </mc:Choice>
              <mc:Fallback>
                <p:oleObj name="Equation" r:id="rId9" imgW="1854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438400"/>
                        <a:ext cx="43640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So….</a:t>
            </a:r>
          </a:p>
        </p:txBody>
      </p:sp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609600" y="4343400"/>
          <a:ext cx="4035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11" imgW="1714500" imgH="228600" progId="Equation.3">
                  <p:embed/>
                </p:oleObj>
              </mc:Choice>
              <mc:Fallback>
                <p:oleObj name="Equation" r:id="rId11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400"/>
                        <a:ext cx="4035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9"/>
          <p:cNvGraphicFramePr>
            <a:graphicFrameLocks noChangeAspect="1"/>
          </p:cNvGraphicFramePr>
          <p:nvPr/>
        </p:nvGraphicFramePr>
        <p:xfrm>
          <a:off x="609600" y="3886200"/>
          <a:ext cx="4006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13" imgW="1701800" imgH="228600" progId="Equation.3">
                  <p:embed/>
                </p:oleObj>
              </mc:Choice>
              <mc:Fallback>
                <p:oleObj name="Equation" r:id="rId13" imgW="170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4006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0"/>
          <p:cNvGraphicFramePr>
            <a:graphicFrameLocks noChangeAspect="1"/>
          </p:cNvGraphicFramePr>
          <p:nvPr/>
        </p:nvGraphicFramePr>
        <p:xfrm>
          <a:off x="6477000" y="3733800"/>
          <a:ext cx="16224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5" imgW="812447" imgH="482391" progId="Equation.3">
                  <p:embed/>
                </p:oleObj>
              </mc:Choice>
              <mc:Fallback>
                <p:oleObj name="Equation" r:id="rId15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16224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Written in Matrix Form</a:t>
            </a:r>
          </a:p>
        </p:txBody>
      </p:sp>
      <p:graphicFrame>
        <p:nvGraphicFramePr>
          <p:cNvPr id="19469" name="Object 12"/>
          <p:cNvGraphicFramePr>
            <a:graphicFrameLocks noChangeAspect="1"/>
          </p:cNvGraphicFramePr>
          <p:nvPr/>
        </p:nvGraphicFramePr>
        <p:xfrm>
          <a:off x="533400" y="5410200"/>
          <a:ext cx="4470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17" imgW="2235200" imgH="482600" progId="Equation.3">
                  <p:embed/>
                </p:oleObj>
              </mc:Choice>
              <mc:Fallback>
                <p:oleObj name="Equation" r:id="rId17" imgW="2235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4470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5334000" y="54864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Rotation Matrix about the z-axis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00" y="6248400"/>
            <a:ext cx="8991600" cy="584200"/>
          </a:xfrm>
          <a:prstGeom prst="rect">
            <a:avLst/>
          </a:prstGeom>
          <a:solidFill>
            <a:srgbClr val="3399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1600" dirty="0">
                <a:solidFill>
                  <a:srgbClr val="800000"/>
                </a:solidFill>
              </a:rPr>
              <a:t>Rotation around Z-Axis</a:t>
            </a:r>
          </a:p>
        </p:txBody>
      </p:sp>
    </p:spTree>
    <p:extLst>
      <p:ext uri="{BB962C8B-B14F-4D97-AF65-F5344CB8AC3E}">
        <p14:creationId xmlns:p14="http://schemas.microsoft.com/office/powerpoint/2010/main" val="33587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58200" cy="41544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Rotation </a:t>
            </a:r>
            <a:r>
              <a:rPr lang="en-US" sz="8800" b="1"/>
              <a:t>together</a:t>
            </a:r>
            <a:r>
              <a:rPr lang="en-US" sz="8800" b="1">
                <a:solidFill>
                  <a:srgbClr val="FF0000"/>
                </a:solidFill>
              </a:rPr>
              <a:t> with translation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4803775" y="2330450"/>
            <a:ext cx="2500313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 flipV="1">
            <a:off x="4854575" y="381000"/>
            <a:ext cx="0" cy="195421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304088" y="2230438"/>
            <a:ext cx="54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  <a:r>
              <a:rPr lang="en-US" sz="1600" baseline="30000"/>
              <a:t>1</a:t>
            </a:r>
            <a:endParaRPr lang="en-US" sz="160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751388" y="131763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  <a:r>
              <a:rPr lang="en-US" sz="1600" baseline="30000"/>
              <a:t>1</a:t>
            </a:r>
            <a:endParaRPr lang="en-US" sz="1600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rot="20243521" flipV="1">
            <a:off x="4459288" y="444500"/>
            <a:ext cx="31750" cy="1958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rot="-1356479">
            <a:off x="4751388" y="1870075"/>
            <a:ext cx="2471737" cy="79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rot="20243521" flipV="1">
            <a:off x="4572000" y="990600"/>
            <a:ext cx="1274763" cy="11493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 rot="-1356479">
            <a:off x="7169150" y="120491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N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 rot="-1356479">
            <a:off x="3957638" y="276225"/>
            <a:ext cx="220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</a:t>
            </a:r>
          </a:p>
        </p:txBody>
      </p:sp>
      <p:sp>
        <p:nvSpPr>
          <p:cNvPr id="21515" name="Freeform 16"/>
          <p:cNvSpPr>
            <a:spLocks/>
          </p:cNvSpPr>
          <p:nvPr/>
        </p:nvSpPr>
        <p:spPr bwMode="auto">
          <a:xfrm>
            <a:off x="5202238" y="2171700"/>
            <a:ext cx="128587" cy="158750"/>
          </a:xfrm>
          <a:custGeom>
            <a:avLst/>
            <a:gdLst>
              <a:gd name="T0" fmla="*/ 2147483647 w 120"/>
              <a:gd name="T1" fmla="*/ 2147483647 h 152"/>
              <a:gd name="T2" fmla="*/ 2147483647 w 120"/>
              <a:gd name="T3" fmla="*/ 2147483647 h 152"/>
              <a:gd name="T4" fmla="*/ 2147483647 w 120"/>
              <a:gd name="T5" fmla="*/ 2147483647 h 152"/>
              <a:gd name="T6" fmla="*/ 2147483647 w 120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152">
                <a:moveTo>
                  <a:pt x="56" y="8"/>
                </a:moveTo>
                <a:cubicBezTo>
                  <a:pt x="28" y="4"/>
                  <a:pt x="0" y="0"/>
                  <a:pt x="8" y="8"/>
                </a:cubicBezTo>
                <a:cubicBezTo>
                  <a:pt x="16" y="16"/>
                  <a:pt x="88" y="32"/>
                  <a:pt x="104" y="56"/>
                </a:cubicBezTo>
                <a:cubicBezTo>
                  <a:pt x="120" y="80"/>
                  <a:pt x="104" y="136"/>
                  <a:pt x="104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5405438" y="2036763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ym typeface="UniversalMath1 BT" pitchFamily="18" charset="2"/>
              </a:rPr>
              <a:t></a:t>
            </a:r>
            <a:endParaRPr lang="en-US" sz="2000"/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2514600" y="17526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V</a:t>
            </a:r>
            <a:r>
              <a:rPr lang="en-US" sz="2000" baseline="30000"/>
              <a:t>XY</a:t>
            </a:r>
            <a:endParaRPr lang="en-US" sz="2000"/>
          </a:p>
        </p:txBody>
      </p:sp>
      <p:sp>
        <p:nvSpPr>
          <p:cNvPr id="21518" name="Line 23"/>
          <p:cNvSpPr>
            <a:spLocks noChangeShapeType="1"/>
          </p:cNvSpPr>
          <p:nvPr/>
        </p:nvSpPr>
        <p:spPr bwMode="auto">
          <a:xfrm>
            <a:off x="685800" y="3124200"/>
            <a:ext cx="2500313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24"/>
          <p:cNvSpPr>
            <a:spLocks noChangeShapeType="1"/>
          </p:cNvSpPr>
          <p:nvPr/>
        </p:nvSpPr>
        <p:spPr bwMode="auto">
          <a:xfrm flipV="1">
            <a:off x="685800" y="1143000"/>
            <a:ext cx="0" cy="1954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3186113" y="3024188"/>
            <a:ext cx="47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X</a:t>
            </a:r>
            <a:r>
              <a:rPr lang="en-US" sz="1600" baseline="30000"/>
              <a:t>0</a:t>
            </a:r>
            <a:endParaRPr lang="en-US" sz="1600"/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633413" y="925513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Y</a:t>
            </a:r>
            <a:r>
              <a:rPr lang="en-US" sz="1600" baseline="30000"/>
              <a:t>0</a:t>
            </a:r>
            <a:endParaRPr lang="en-US" sz="1600"/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 rot="20243521" flipV="1">
            <a:off x="449263" y="1812925"/>
            <a:ext cx="5387975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33"/>
          <p:cNvSpPr txBox="1">
            <a:spLocks noChangeArrowheads="1"/>
          </p:cNvSpPr>
          <p:nvPr/>
        </p:nvSpPr>
        <p:spPr bwMode="auto">
          <a:xfrm>
            <a:off x="5257800" y="12192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V</a:t>
            </a:r>
            <a:r>
              <a:rPr lang="en-US" sz="2000" baseline="30000"/>
              <a:t>NO</a:t>
            </a:r>
            <a:endParaRPr lang="en-US" sz="2000"/>
          </a:p>
        </p:txBody>
      </p:sp>
      <p:sp>
        <p:nvSpPr>
          <p:cNvPr id="21524" name="Line 34"/>
          <p:cNvSpPr>
            <a:spLocks noChangeShapeType="1"/>
          </p:cNvSpPr>
          <p:nvPr/>
        </p:nvSpPr>
        <p:spPr bwMode="auto">
          <a:xfrm flipV="1">
            <a:off x="685800" y="2362200"/>
            <a:ext cx="4114800" cy="762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35"/>
          <p:cNvSpPr txBox="1">
            <a:spLocks noChangeArrowheads="1"/>
          </p:cNvSpPr>
          <p:nvPr/>
        </p:nvSpPr>
        <p:spPr bwMode="auto">
          <a:xfrm>
            <a:off x="3200400" y="2286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graphicFrame>
        <p:nvGraphicFramePr>
          <p:cNvPr id="21526" name="Object 36"/>
          <p:cNvGraphicFramePr>
            <a:graphicFrameLocks noChangeAspect="1"/>
          </p:cNvGraphicFramePr>
          <p:nvPr/>
        </p:nvGraphicFramePr>
        <p:xfrm>
          <a:off x="1981200" y="3581400"/>
          <a:ext cx="4927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2641600" imgH="482600" progId="Equation.3">
                  <p:embed/>
                </p:oleObj>
              </mc:Choice>
              <mc:Fallback>
                <p:oleObj name="Equation" r:id="rId3" imgW="264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49276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Text Box 37"/>
          <p:cNvSpPr txBox="1">
            <a:spLocks noChangeArrowheads="1"/>
          </p:cNvSpPr>
          <p:nvPr/>
        </p:nvSpPr>
        <p:spPr bwMode="auto">
          <a:xfrm>
            <a:off x="5562600" y="609600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33CC"/>
                </a:solidFill>
              </a:rPr>
              <a:t>(V</a:t>
            </a:r>
            <a:r>
              <a:rPr lang="en-US" sz="1400" baseline="30000">
                <a:solidFill>
                  <a:srgbClr val="0033CC"/>
                </a:solidFill>
              </a:rPr>
              <a:t>N</a:t>
            </a:r>
            <a:r>
              <a:rPr lang="en-US" sz="1400">
                <a:solidFill>
                  <a:srgbClr val="0033CC"/>
                </a:solidFill>
              </a:rPr>
              <a:t>,V</a:t>
            </a:r>
            <a:r>
              <a:rPr lang="en-US" sz="1400" baseline="30000">
                <a:solidFill>
                  <a:srgbClr val="0033CC"/>
                </a:solidFill>
              </a:rPr>
              <a:t>O</a:t>
            </a:r>
            <a:r>
              <a:rPr lang="en-US" sz="1400">
                <a:solidFill>
                  <a:srgbClr val="0033CC"/>
                </a:solidFill>
              </a:rPr>
              <a:t>)</a:t>
            </a:r>
            <a:endParaRPr lang="en-US" sz="1400"/>
          </a:p>
        </p:txBody>
      </p:sp>
      <p:sp>
        <p:nvSpPr>
          <p:cNvPr id="21528" name="Text Box 38"/>
          <p:cNvSpPr txBox="1">
            <a:spLocks noChangeArrowheads="1"/>
          </p:cNvSpPr>
          <p:nvPr/>
        </p:nvSpPr>
        <p:spPr bwMode="auto">
          <a:xfrm>
            <a:off x="152400" y="5181600"/>
            <a:ext cx="8277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 other words, knowing the coordinates of a point (V</a:t>
            </a:r>
            <a:r>
              <a:rPr lang="en-US" sz="2000" baseline="30000"/>
              <a:t>N</a:t>
            </a:r>
            <a:r>
              <a:rPr lang="en-US" sz="2000"/>
              <a:t>,V</a:t>
            </a:r>
            <a:r>
              <a:rPr lang="en-US" sz="2000" baseline="30000"/>
              <a:t>O</a:t>
            </a:r>
            <a:r>
              <a:rPr lang="en-US" sz="2000"/>
              <a:t>) in some coordinate </a:t>
            </a:r>
          </a:p>
          <a:p>
            <a:r>
              <a:rPr lang="en-US" sz="2000"/>
              <a:t>frame (NO) you can find the position of that point relative to your original </a:t>
            </a:r>
          </a:p>
          <a:p>
            <a:r>
              <a:rPr lang="en-US" sz="2000"/>
              <a:t>coordinate frame (X</a:t>
            </a:r>
            <a:r>
              <a:rPr lang="en-US" sz="2000" baseline="30000"/>
              <a:t>0</a:t>
            </a:r>
            <a:r>
              <a:rPr lang="en-US" sz="2000"/>
              <a:t>Y</a:t>
            </a:r>
            <a:r>
              <a:rPr lang="en-US" sz="2000" baseline="30000"/>
              <a:t>0</a:t>
            </a:r>
            <a:r>
              <a:rPr lang="en-US" sz="2000"/>
              <a:t>). </a:t>
            </a:r>
          </a:p>
        </p:txBody>
      </p:sp>
      <p:sp>
        <p:nvSpPr>
          <p:cNvPr id="21529" name="Text Box 39"/>
          <p:cNvSpPr txBox="1">
            <a:spLocks noChangeArrowheads="1"/>
          </p:cNvSpPr>
          <p:nvPr/>
        </p:nvSpPr>
        <p:spPr bwMode="auto">
          <a:xfrm>
            <a:off x="288925" y="4381500"/>
            <a:ext cx="824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(Note :  P</a:t>
            </a:r>
            <a:r>
              <a:rPr lang="en-US" sz="1800" baseline="-25000"/>
              <a:t>x</a:t>
            </a:r>
            <a:r>
              <a:rPr lang="en-US" sz="1800"/>
              <a:t>, P</a:t>
            </a:r>
            <a:r>
              <a:rPr lang="en-US" sz="1800" baseline="-25000"/>
              <a:t>y</a:t>
            </a:r>
            <a:r>
              <a:rPr lang="en-US" sz="1800"/>
              <a:t> are relative to the original coordinate frame. </a:t>
            </a:r>
            <a:r>
              <a:rPr lang="en-US" sz="1800">
                <a:solidFill>
                  <a:srgbClr val="CC3300"/>
                </a:solidFill>
              </a:rPr>
              <a:t>Translation</a:t>
            </a:r>
            <a:r>
              <a:rPr lang="en-US" sz="1800"/>
              <a:t> followed by </a:t>
            </a:r>
            <a:r>
              <a:rPr lang="en-US" sz="1800">
                <a:solidFill>
                  <a:schemeClr val="accent2"/>
                </a:solidFill>
              </a:rPr>
              <a:t>rotation</a:t>
            </a:r>
            <a:r>
              <a:rPr lang="en-US" sz="1800"/>
              <a:t> is different than </a:t>
            </a:r>
            <a:r>
              <a:rPr lang="en-US" sz="1800">
                <a:solidFill>
                  <a:schemeClr val="accent2"/>
                </a:solidFill>
              </a:rPr>
              <a:t>rotation</a:t>
            </a:r>
            <a:r>
              <a:rPr lang="en-US" sz="1800"/>
              <a:t> followed by </a:t>
            </a:r>
            <a:r>
              <a:rPr lang="en-US" sz="1800">
                <a:solidFill>
                  <a:srgbClr val="CC3300"/>
                </a:solidFill>
              </a:rPr>
              <a:t>translation</a:t>
            </a:r>
            <a:r>
              <a:rPr lang="en-US" sz="1800"/>
              <a:t>.) </a:t>
            </a:r>
          </a:p>
        </p:txBody>
      </p:sp>
      <p:sp>
        <p:nvSpPr>
          <p:cNvPr id="21530" name="Text Box 41"/>
          <p:cNvSpPr txBox="1">
            <a:spLocks noChangeArrowheads="1"/>
          </p:cNvSpPr>
          <p:nvPr/>
        </p:nvSpPr>
        <p:spPr bwMode="auto">
          <a:xfrm>
            <a:off x="4648200" y="274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Translation along P followed by rotation by </a:t>
            </a:r>
            <a:r>
              <a:rPr lang="en-US" sz="1400">
                <a:sym typeface="Symbol" pitchFamily="18" charset="2"/>
              </a:rPr>
              <a:t></a:t>
            </a:r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63500" y="6248400"/>
            <a:ext cx="8991600" cy="584200"/>
          </a:xfrm>
          <a:prstGeom prst="rect">
            <a:avLst/>
          </a:prstGeom>
          <a:solidFill>
            <a:srgbClr val="3399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1600" dirty="0">
                <a:solidFill>
                  <a:srgbClr val="800000"/>
                </a:solidFill>
              </a:rPr>
              <a:t>Rotation around Z-Axis</a:t>
            </a:r>
          </a:p>
        </p:txBody>
      </p:sp>
    </p:spTree>
    <p:extLst>
      <p:ext uri="{BB962C8B-B14F-4D97-AF65-F5344CB8AC3E}">
        <p14:creationId xmlns:p14="http://schemas.microsoft.com/office/powerpoint/2010/main" val="20925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7"/>
          <p:cNvSpPr txBox="1">
            <a:spLocks noChangeArrowheads="1"/>
          </p:cNvSpPr>
          <p:nvPr/>
        </p:nvSpPr>
        <p:spPr bwMode="auto">
          <a:xfrm>
            <a:off x="304800" y="1654175"/>
            <a:ext cx="8610600" cy="34163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B050"/>
                </a:solidFill>
              </a:rPr>
              <a:t>HOMOGENEOUS</a:t>
            </a:r>
            <a:r>
              <a:rPr lang="en-US" sz="7200" b="1" dirty="0">
                <a:solidFill>
                  <a:srgbClr val="FF0000"/>
                </a:solidFill>
              </a:rPr>
              <a:t> REPRESENTATION for </a:t>
            </a:r>
            <a:r>
              <a:rPr lang="en-US" sz="7200" b="1" dirty="0"/>
              <a:t>robot kinematics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5586315"/>
            <a:ext cx="612020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/>
              <a:t>One of important representations in robotics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/>
              <a:t>Putting </a:t>
            </a:r>
            <a:r>
              <a:rPr lang="en-US" sz="2400" dirty="0"/>
              <a:t>it all into a Matrix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12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ChangeArrowheads="1"/>
          </p:cNvSpPr>
          <p:nvPr/>
        </p:nvSpPr>
        <p:spPr bwMode="auto">
          <a:xfrm>
            <a:off x="838200" y="4800600"/>
            <a:ext cx="2895600" cy="1219200"/>
          </a:xfrm>
          <a:prstGeom prst="rect">
            <a:avLst/>
          </a:prstGeom>
          <a:solidFill>
            <a:srgbClr val="DD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5" name="Object 1026"/>
          <p:cNvGraphicFramePr>
            <a:graphicFrameLocks noChangeAspect="1"/>
          </p:cNvGraphicFramePr>
          <p:nvPr/>
        </p:nvGraphicFramePr>
        <p:xfrm>
          <a:off x="838200" y="1143000"/>
          <a:ext cx="4927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3" imgW="2641600" imgH="482600" progId="Equation.3">
                  <p:embed/>
                </p:oleObj>
              </mc:Choice>
              <mc:Fallback>
                <p:oleObj name="Equation" r:id="rId3" imgW="264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49276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1027"/>
          <p:cNvSpPr txBox="1">
            <a:spLocks noChangeArrowheads="1"/>
          </p:cNvSpPr>
          <p:nvPr/>
        </p:nvSpPr>
        <p:spPr bwMode="auto">
          <a:xfrm>
            <a:off x="1600200" y="1524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/>
              <a:t>HOMOGENEOUS REPRESENTATION</a:t>
            </a:r>
          </a:p>
          <a:p>
            <a:pPr algn="ctr"/>
            <a:r>
              <a:rPr lang="en-US" sz="1600"/>
              <a:t>Putting it all into a Matrix</a:t>
            </a:r>
            <a:endParaRPr lang="en-US" sz="2000"/>
          </a:p>
        </p:txBody>
      </p:sp>
      <p:graphicFrame>
        <p:nvGraphicFramePr>
          <p:cNvPr id="23557" name="Object 1028"/>
          <p:cNvGraphicFramePr>
            <a:graphicFrameLocks noChangeAspect="1"/>
          </p:cNvGraphicFramePr>
          <p:nvPr/>
        </p:nvGraphicFramePr>
        <p:xfrm>
          <a:off x="1371600" y="2133600"/>
          <a:ext cx="47625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5" imgW="2552700" imgH="736600" progId="Equation.3">
                  <p:embed/>
                </p:oleObj>
              </mc:Choice>
              <mc:Fallback>
                <p:oleObj name="Equation" r:id="rId5" imgW="25527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47625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029"/>
          <p:cNvGraphicFramePr>
            <a:graphicFrameLocks noChangeAspect="1"/>
          </p:cNvGraphicFramePr>
          <p:nvPr/>
        </p:nvGraphicFramePr>
        <p:xfrm>
          <a:off x="1447800" y="3482975"/>
          <a:ext cx="41465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7" imgW="2222500" imgH="736600" progId="Equation.3">
                  <p:embed/>
                </p:oleObj>
              </mc:Choice>
              <mc:Fallback>
                <p:oleObj name="Equation" r:id="rId7" imgW="22225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82975"/>
                        <a:ext cx="41465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1030"/>
          <p:cNvSpPr txBox="1">
            <a:spLocks noChangeArrowheads="1"/>
          </p:cNvSpPr>
          <p:nvPr/>
        </p:nvSpPr>
        <p:spPr bwMode="auto">
          <a:xfrm>
            <a:off x="6096000" y="1143000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What we found by doing a translation and a rotation</a:t>
            </a:r>
          </a:p>
        </p:txBody>
      </p:sp>
      <p:sp>
        <p:nvSpPr>
          <p:cNvPr id="23560" name="Text Box 1031"/>
          <p:cNvSpPr txBox="1">
            <a:spLocks noChangeArrowheads="1"/>
          </p:cNvSpPr>
          <p:nvPr/>
        </p:nvSpPr>
        <p:spPr bwMode="auto">
          <a:xfrm>
            <a:off x="6324600" y="22860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Padding with 0’s and 1’s</a:t>
            </a:r>
          </a:p>
        </p:txBody>
      </p:sp>
      <p:sp>
        <p:nvSpPr>
          <p:cNvPr id="23561" name="Text Box 1032"/>
          <p:cNvSpPr txBox="1">
            <a:spLocks noChangeArrowheads="1"/>
          </p:cNvSpPr>
          <p:nvPr/>
        </p:nvSpPr>
        <p:spPr bwMode="auto">
          <a:xfrm>
            <a:off x="5791200" y="38862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Simplifying into a matrix form</a:t>
            </a:r>
          </a:p>
        </p:txBody>
      </p:sp>
      <p:graphicFrame>
        <p:nvGraphicFramePr>
          <p:cNvPr id="23562" name="Object 1033"/>
          <p:cNvGraphicFramePr>
            <a:graphicFrameLocks noChangeAspect="1"/>
          </p:cNvGraphicFramePr>
          <p:nvPr/>
        </p:nvGraphicFramePr>
        <p:xfrm>
          <a:off x="838200" y="4800600"/>
          <a:ext cx="28908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9" imgW="1548728" imgH="710891" progId="Equation.3">
                  <p:embed/>
                </p:oleObj>
              </mc:Choice>
              <mc:Fallback>
                <p:oleObj name="Equation" r:id="rId9" imgW="154872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8908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035"/>
          <p:cNvSpPr txBox="1">
            <a:spLocks noChangeArrowheads="1"/>
          </p:cNvSpPr>
          <p:nvPr/>
        </p:nvSpPr>
        <p:spPr bwMode="auto">
          <a:xfrm>
            <a:off x="4038600" y="5181600"/>
            <a:ext cx="3733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/>
              <a:t>Homogenous Matrix for a Translation in XY plane,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followed by </a:t>
            </a:r>
            <a:r>
              <a:rPr lang="en-US" sz="1600" dirty="0" smtClean="0"/>
              <a:t>a  Rotation around the z-axis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0" y="6248400"/>
            <a:ext cx="89916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1600" dirty="0">
                <a:solidFill>
                  <a:srgbClr val="800000"/>
                </a:solidFill>
              </a:rPr>
              <a:t>All transformations can be put into one Matrix Notation.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3429000"/>
            <a:ext cx="381000" cy="1295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0800" y="2082800"/>
            <a:ext cx="381000" cy="1295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71800" y="3276600"/>
            <a:ext cx="1371600" cy="1524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1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458200" cy="6462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800" b="1">
                <a:solidFill>
                  <a:srgbClr val="FF0000"/>
                </a:solidFill>
              </a:rPr>
              <a:t>Rotation Matrices </a:t>
            </a:r>
            <a:r>
              <a:rPr lang="en-US" sz="13800" b="1"/>
              <a:t>in 3D </a:t>
            </a:r>
            <a:endParaRPr lang="en-US" sz="11500" b="1"/>
          </a:p>
        </p:txBody>
      </p:sp>
    </p:spTree>
    <p:extLst>
      <p:ext uri="{BB962C8B-B14F-4D97-AF65-F5344CB8AC3E}">
        <p14:creationId xmlns:p14="http://schemas.microsoft.com/office/powerpoint/2010/main" val="33122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t="26804" r="7863" b="13299"/>
          <a:stretch/>
        </p:blipFill>
        <p:spPr bwMode="auto">
          <a:xfrm>
            <a:off x="17585" y="1066800"/>
            <a:ext cx="8815755" cy="513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16957" r="22564" b="10290"/>
          <a:stretch/>
        </p:blipFill>
        <p:spPr bwMode="auto">
          <a:xfrm>
            <a:off x="257906" y="621324"/>
            <a:ext cx="8886094" cy="62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800" smtClean="0"/>
              <a:t>An Example - The PUMA 560</a:t>
            </a:r>
            <a:endParaRPr lang="en-US" sz="2000" smtClean="0"/>
          </a:p>
        </p:txBody>
      </p:sp>
      <p:pic>
        <p:nvPicPr>
          <p:cNvPr id="5123" name="Picture 5" descr="C:\My Documents\Summer 2001\PU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My Documents\Summer 2001\Puma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85800" y="49530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The PUMA 560 has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SIX</a:t>
            </a:r>
            <a:r>
              <a:rPr lang="en-US" sz="2000">
                <a:solidFill>
                  <a:srgbClr val="800000"/>
                </a:solidFill>
              </a:rPr>
              <a:t> </a:t>
            </a:r>
            <a:r>
              <a:rPr lang="en-US" sz="2000"/>
              <a:t>revolute joints</a:t>
            </a:r>
          </a:p>
          <a:p>
            <a:r>
              <a:rPr lang="en-US" sz="2000"/>
              <a:t>	A revolute joint has ONE degree of freedom ( 1 DOF) that is    	defined by its angle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6019800" y="4114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CC3300"/>
                </a:solidFill>
              </a:rPr>
              <a:t>1</a:t>
            </a:r>
            <a:endParaRPr lang="en-US" sz="2000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5943600" y="2133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7467600" y="22860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CC3300"/>
                </a:solidFill>
              </a:rPr>
              <a:t>3</a:t>
            </a:r>
            <a:endParaRPr lang="en-US" sz="2000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7772400" y="3657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CC3300"/>
                </a:solidFill>
              </a:rPr>
              <a:t>4</a:t>
            </a:r>
            <a:endParaRPr lang="en-US" sz="2000"/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6934200" y="4343400"/>
            <a:ext cx="1676400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There are two more joints on the end effector (the gripper)</a:t>
            </a:r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5715000" y="5791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b="1" dirty="0">
                <a:solidFill>
                  <a:srgbClr val="FF0000"/>
                </a:solidFill>
              </a:rPr>
              <a:t>Revolute joint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b="1" dirty="0">
                <a:solidFill>
                  <a:srgbClr val="FF0000"/>
                </a:solidFill>
              </a:rPr>
              <a:t>DOF</a:t>
            </a:r>
          </a:p>
        </p:txBody>
      </p:sp>
    </p:spTree>
    <p:extLst>
      <p:ext uri="{BB962C8B-B14F-4D97-AF65-F5344CB8AC3E}">
        <p14:creationId xmlns:p14="http://schemas.microsoft.com/office/powerpoint/2010/main" val="13995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13949" r="9914" b="7556"/>
          <a:stretch/>
        </p:blipFill>
        <p:spPr bwMode="auto">
          <a:xfrm>
            <a:off x="1" y="669536"/>
            <a:ext cx="8991600" cy="61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76400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represent a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translations and rotations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case common in robot arm design?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0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6248400" y="3962400"/>
            <a:ext cx="1600200" cy="1295400"/>
          </a:xfrm>
          <a:prstGeom prst="rect">
            <a:avLst/>
          </a:prstGeom>
          <a:solidFill>
            <a:srgbClr val="EBFF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7" name="Object 42"/>
          <p:cNvGraphicFramePr>
            <a:graphicFrameLocks noChangeAspect="1"/>
          </p:cNvGraphicFramePr>
          <p:nvPr/>
        </p:nvGraphicFramePr>
        <p:xfrm>
          <a:off x="5562600" y="3810000"/>
          <a:ext cx="29718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3" imgW="1409700" imgH="914400" progId="Equation.3">
                  <p:embed/>
                </p:oleObj>
              </mc:Choice>
              <mc:Fallback>
                <p:oleObj name="Equation" r:id="rId3" imgW="1409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9718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533400" y="70338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Homogeneous Matrices in 3D</a:t>
            </a:r>
            <a:endParaRPr lang="en-US" sz="2400" dirty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26023" y="545112"/>
            <a:ext cx="8891954" cy="892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H </a:t>
            </a:r>
            <a:r>
              <a:rPr lang="en-US" sz="2400" b="1" dirty="0"/>
              <a:t>is a 4x4 matrix that can describe a translation, rotation, or both in one matrix</a:t>
            </a:r>
          </a:p>
        </p:txBody>
      </p:sp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2819400" y="1371600"/>
            <a:ext cx="1828800" cy="1524000"/>
            <a:chOff x="480" y="1200"/>
            <a:chExt cx="1152" cy="960"/>
          </a:xfrm>
        </p:grpSpPr>
        <p:sp>
          <p:nvSpPr>
            <p:cNvPr id="26664" name="Line 9"/>
            <p:cNvSpPr>
              <a:spLocks noChangeShapeType="1"/>
            </p:cNvSpPr>
            <p:nvPr/>
          </p:nvSpPr>
          <p:spPr bwMode="auto">
            <a:xfrm flipV="1">
              <a:off x="960" y="1200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Line 10"/>
            <p:cNvSpPr>
              <a:spLocks noChangeShapeType="1"/>
            </p:cNvSpPr>
            <p:nvPr/>
          </p:nvSpPr>
          <p:spPr bwMode="auto">
            <a:xfrm>
              <a:off x="960" y="1824"/>
              <a:ext cx="67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11"/>
            <p:cNvSpPr>
              <a:spLocks noChangeShapeType="1"/>
            </p:cNvSpPr>
            <p:nvPr/>
          </p:nvSpPr>
          <p:spPr bwMode="auto">
            <a:xfrm flipH="1">
              <a:off x="480" y="1824"/>
              <a:ext cx="480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" name="Line 12"/>
          <p:cNvSpPr>
            <a:spLocks noChangeShapeType="1"/>
          </p:cNvSpPr>
          <p:nvPr/>
        </p:nvSpPr>
        <p:spPr bwMode="auto">
          <a:xfrm flipV="1">
            <a:off x="1295400" y="2362200"/>
            <a:ext cx="2286000" cy="685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1981200" y="3124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Translation </a:t>
            </a:r>
            <a:r>
              <a:rPr lang="en-US" sz="1800" b="1">
                <a:solidFill>
                  <a:srgbClr val="FF0000"/>
                </a:solidFill>
              </a:rPr>
              <a:t>without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rotation</a:t>
            </a:r>
          </a:p>
        </p:txBody>
      </p:sp>
      <p:graphicFrame>
        <p:nvGraphicFramePr>
          <p:cNvPr id="26633" name="Object 14"/>
          <p:cNvGraphicFramePr>
            <a:graphicFrameLocks noChangeAspect="1"/>
          </p:cNvGraphicFramePr>
          <p:nvPr/>
        </p:nvGraphicFramePr>
        <p:xfrm>
          <a:off x="5638800" y="1447800"/>
          <a:ext cx="26670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1257300" imgH="914400" progId="Equation.3">
                  <p:embed/>
                </p:oleObj>
              </mc:Choice>
              <mc:Fallback>
                <p:oleObj name="Equation" r:id="rId5" imgW="1257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26670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4" name="Group 16"/>
          <p:cNvGrpSpPr>
            <a:grpSpLocks/>
          </p:cNvGrpSpPr>
          <p:nvPr/>
        </p:nvGrpSpPr>
        <p:grpSpPr bwMode="auto">
          <a:xfrm>
            <a:off x="1600200" y="4343400"/>
            <a:ext cx="2209800" cy="1752600"/>
            <a:chOff x="480" y="1200"/>
            <a:chExt cx="1152" cy="960"/>
          </a:xfrm>
        </p:grpSpPr>
        <p:sp>
          <p:nvSpPr>
            <p:cNvPr id="26661" name="Line 17"/>
            <p:cNvSpPr>
              <a:spLocks noChangeShapeType="1"/>
            </p:cNvSpPr>
            <p:nvPr/>
          </p:nvSpPr>
          <p:spPr bwMode="auto">
            <a:xfrm flipV="1">
              <a:off x="960" y="1200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18"/>
            <p:cNvSpPr>
              <a:spLocks noChangeShapeType="1"/>
            </p:cNvSpPr>
            <p:nvPr/>
          </p:nvSpPr>
          <p:spPr bwMode="auto">
            <a:xfrm>
              <a:off x="960" y="1824"/>
              <a:ext cx="6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19"/>
            <p:cNvSpPr>
              <a:spLocks noChangeShapeType="1"/>
            </p:cNvSpPr>
            <p:nvPr/>
          </p:nvSpPr>
          <p:spPr bwMode="auto">
            <a:xfrm flipH="1">
              <a:off x="480" y="1824"/>
              <a:ext cx="48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" name="Line 24"/>
          <p:cNvSpPr>
            <a:spLocks noChangeShapeType="1"/>
          </p:cNvSpPr>
          <p:nvPr/>
        </p:nvSpPr>
        <p:spPr bwMode="auto">
          <a:xfrm flipV="1">
            <a:off x="2514600" y="4953000"/>
            <a:ext cx="9144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25"/>
          <p:cNvSpPr>
            <a:spLocks noChangeShapeType="1"/>
          </p:cNvSpPr>
          <p:nvPr/>
        </p:nvSpPr>
        <p:spPr bwMode="auto">
          <a:xfrm flipH="1" flipV="1">
            <a:off x="1981200" y="4648200"/>
            <a:ext cx="53340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6"/>
          <p:cNvSpPr>
            <a:spLocks noChangeShapeType="1"/>
          </p:cNvSpPr>
          <p:nvPr/>
        </p:nvSpPr>
        <p:spPr bwMode="auto">
          <a:xfrm flipH="1">
            <a:off x="2057400" y="5486400"/>
            <a:ext cx="4572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47"/>
          <p:cNvGrpSpPr>
            <a:grpSpLocks/>
          </p:cNvGrpSpPr>
          <p:nvPr/>
        </p:nvGrpSpPr>
        <p:grpSpPr bwMode="auto">
          <a:xfrm>
            <a:off x="304800" y="1752600"/>
            <a:ext cx="2286000" cy="2012950"/>
            <a:chOff x="192" y="1104"/>
            <a:chExt cx="1440" cy="1268"/>
          </a:xfrm>
        </p:grpSpPr>
        <p:grpSp>
          <p:nvGrpSpPr>
            <p:cNvPr id="26653" name="Group 7"/>
            <p:cNvGrpSpPr>
              <a:grpSpLocks/>
            </p:cNvGrpSpPr>
            <p:nvPr/>
          </p:nvGrpSpPr>
          <p:grpSpPr bwMode="auto">
            <a:xfrm>
              <a:off x="336" y="1296"/>
              <a:ext cx="1152" cy="960"/>
              <a:chOff x="480" y="1200"/>
              <a:chExt cx="1152" cy="960"/>
            </a:xfrm>
          </p:grpSpPr>
          <p:sp>
            <p:nvSpPr>
              <p:cNvPr id="26658" name="Line 4"/>
              <p:cNvSpPr>
                <a:spLocks noChangeShapeType="1"/>
              </p:cNvSpPr>
              <p:nvPr/>
            </p:nvSpPr>
            <p:spPr bwMode="auto">
              <a:xfrm flipV="1">
                <a:off x="960" y="1200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Line 5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6"/>
              <p:cNvSpPr>
                <a:spLocks noChangeShapeType="1"/>
              </p:cNvSpPr>
              <p:nvPr/>
            </p:nvSpPr>
            <p:spPr bwMode="auto">
              <a:xfrm flipH="1">
                <a:off x="480" y="1824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4" name="Text Box 27"/>
            <p:cNvSpPr txBox="1">
              <a:spLocks noChangeArrowheads="1"/>
            </p:cNvSpPr>
            <p:nvPr/>
          </p:nvSpPr>
          <p:spPr bwMode="auto">
            <a:xfrm>
              <a:off x="1392" y="148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P</a:t>
              </a:r>
            </a:p>
          </p:txBody>
        </p:sp>
        <p:sp>
          <p:nvSpPr>
            <p:cNvPr id="26655" name="Text Box 28"/>
            <p:cNvSpPr txBox="1">
              <a:spLocks noChangeArrowheads="1"/>
            </p:cNvSpPr>
            <p:nvPr/>
          </p:nvSpPr>
          <p:spPr bwMode="auto">
            <a:xfrm>
              <a:off x="768" y="110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Y</a:t>
              </a:r>
            </a:p>
          </p:txBody>
        </p:sp>
        <p:sp>
          <p:nvSpPr>
            <p:cNvPr id="26656" name="Text Box 29"/>
            <p:cNvSpPr txBox="1">
              <a:spLocks noChangeArrowheads="1"/>
            </p:cNvSpPr>
            <p:nvPr/>
          </p:nvSpPr>
          <p:spPr bwMode="auto">
            <a:xfrm>
              <a:off x="1440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X</a:t>
              </a:r>
            </a:p>
          </p:txBody>
        </p:sp>
        <p:sp>
          <p:nvSpPr>
            <p:cNvPr id="26657" name="Text Box 30"/>
            <p:cNvSpPr txBox="1">
              <a:spLocks noChangeArrowheads="1"/>
            </p:cNvSpPr>
            <p:nvPr/>
          </p:nvSpPr>
          <p:spPr bwMode="auto">
            <a:xfrm>
              <a:off x="192" y="2160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Z</a:t>
              </a:r>
            </a:p>
          </p:txBody>
        </p:sp>
      </p:grpSp>
      <p:sp>
        <p:nvSpPr>
          <p:cNvPr id="26639" name="Text Box 31"/>
          <p:cNvSpPr txBox="1">
            <a:spLocks noChangeArrowheads="1"/>
          </p:cNvSpPr>
          <p:nvPr/>
        </p:nvSpPr>
        <p:spPr bwMode="auto">
          <a:xfrm>
            <a:off x="2362200" y="4038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Y</a:t>
            </a:r>
          </a:p>
        </p:txBody>
      </p:sp>
      <p:sp>
        <p:nvSpPr>
          <p:cNvPr id="26640" name="Text Box 32"/>
          <p:cNvSpPr txBox="1">
            <a:spLocks noChangeArrowheads="1"/>
          </p:cNvSpPr>
          <p:nvPr/>
        </p:nvSpPr>
        <p:spPr bwMode="auto">
          <a:xfrm>
            <a:off x="3733800" y="5334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X</a:t>
            </a:r>
          </a:p>
        </p:txBody>
      </p:sp>
      <p:sp>
        <p:nvSpPr>
          <p:cNvPr id="26641" name="Text Box 34"/>
          <p:cNvSpPr txBox="1">
            <a:spLocks noChangeArrowheads="1"/>
          </p:cNvSpPr>
          <p:nvPr/>
        </p:nvSpPr>
        <p:spPr bwMode="auto">
          <a:xfrm>
            <a:off x="1371600" y="5943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Z</a:t>
            </a:r>
          </a:p>
        </p:txBody>
      </p:sp>
      <p:sp>
        <p:nvSpPr>
          <p:cNvPr id="26642" name="Text Box 35"/>
          <p:cNvSpPr txBox="1">
            <a:spLocks noChangeArrowheads="1"/>
          </p:cNvSpPr>
          <p:nvPr/>
        </p:nvSpPr>
        <p:spPr bwMode="auto">
          <a:xfrm>
            <a:off x="3581400" y="1219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O</a:t>
            </a:r>
          </a:p>
        </p:txBody>
      </p:sp>
      <p:sp>
        <p:nvSpPr>
          <p:cNvPr id="26643" name="Text Box 36"/>
          <p:cNvSpPr txBox="1">
            <a:spLocks noChangeArrowheads="1"/>
          </p:cNvSpPr>
          <p:nvPr/>
        </p:nvSpPr>
        <p:spPr bwMode="auto">
          <a:xfrm>
            <a:off x="4572000" y="22098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N</a:t>
            </a:r>
          </a:p>
        </p:txBody>
      </p:sp>
      <p:sp>
        <p:nvSpPr>
          <p:cNvPr id="26644" name="Text Box 37"/>
          <p:cNvSpPr txBox="1">
            <a:spLocks noChangeArrowheads="1"/>
          </p:cNvSpPr>
          <p:nvPr/>
        </p:nvSpPr>
        <p:spPr bwMode="auto">
          <a:xfrm>
            <a:off x="2895600" y="2743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A</a:t>
            </a:r>
          </a:p>
        </p:txBody>
      </p:sp>
      <p:sp>
        <p:nvSpPr>
          <p:cNvPr id="26645" name="Text Box 38"/>
          <p:cNvSpPr txBox="1">
            <a:spLocks noChangeArrowheads="1"/>
          </p:cNvSpPr>
          <p:nvPr/>
        </p:nvSpPr>
        <p:spPr bwMode="auto">
          <a:xfrm>
            <a:off x="1752600" y="4419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O</a:t>
            </a:r>
          </a:p>
        </p:txBody>
      </p:sp>
      <p:sp>
        <p:nvSpPr>
          <p:cNvPr id="26646" name="Text Box 39"/>
          <p:cNvSpPr txBox="1">
            <a:spLocks noChangeArrowheads="1"/>
          </p:cNvSpPr>
          <p:nvPr/>
        </p:nvSpPr>
        <p:spPr bwMode="auto">
          <a:xfrm>
            <a:off x="3352800" y="4724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N</a:t>
            </a:r>
          </a:p>
        </p:txBody>
      </p:sp>
      <p:sp>
        <p:nvSpPr>
          <p:cNvPr id="26647" name="Text Box 40"/>
          <p:cNvSpPr txBox="1">
            <a:spLocks noChangeArrowheads="1"/>
          </p:cNvSpPr>
          <p:nvPr/>
        </p:nvSpPr>
        <p:spPr bwMode="auto">
          <a:xfrm>
            <a:off x="1905000" y="6172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A</a:t>
            </a:r>
          </a:p>
        </p:txBody>
      </p:sp>
      <p:sp>
        <p:nvSpPr>
          <p:cNvPr id="26648" name="Text Box 41"/>
          <p:cNvSpPr txBox="1">
            <a:spLocks noChangeArrowheads="1"/>
          </p:cNvSpPr>
          <p:nvPr/>
        </p:nvSpPr>
        <p:spPr bwMode="auto">
          <a:xfrm>
            <a:off x="2590800" y="5943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Rotation </a:t>
            </a:r>
            <a:r>
              <a:rPr lang="en-US" sz="1800" b="1">
                <a:solidFill>
                  <a:srgbClr val="FF0000"/>
                </a:solidFill>
              </a:rPr>
              <a:t>without</a:t>
            </a:r>
            <a:r>
              <a:rPr lang="en-US" sz="1800">
                <a:solidFill>
                  <a:srgbClr val="FF0000"/>
                </a:solidFill>
              </a:rPr>
              <a:t> translation</a:t>
            </a:r>
          </a:p>
        </p:txBody>
      </p:sp>
      <p:sp>
        <p:nvSpPr>
          <p:cNvPr id="26649" name="Line 45"/>
          <p:cNvSpPr>
            <a:spLocks noChangeShapeType="1"/>
          </p:cNvSpPr>
          <p:nvPr/>
        </p:nvSpPr>
        <p:spPr bwMode="auto">
          <a:xfrm flipV="1">
            <a:off x="6781800" y="52578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Text Box 46"/>
          <p:cNvSpPr txBox="1">
            <a:spLocks noChangeArrowheads="1"/>
          </p:cNvSpPr>
          <p:nvPr/>
        </p:nvSpPr>
        <p:spPr bwMode="auto">
          <a:xfrm>
            <a:off x="6019800" y="5638800"/>
            <a:ext cx="3124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Rotation part:</a:t>
            </a:r>
          </a:p>
          <a:p>
            <a:r>
              <a:rPr lang="en-US" sz="1600"/>
              <a:t>      Could be rotation around z-axis, x-axis, y-axis or a combination of the three.</a:t>
            </a:r>
          </a:p>
        </p:txBody>
      </p:sp>
      <p:cxnSp>
        <p:nvCxnSpPr>
          <p:cNvPr id="3" name="Straight Arrow Connector 2"/>
          <p:cNvCxnSpPr>
            <a:stCxn id="26632" idx="3"/>
          </p:cNvCxnSpPr>
          <p:nvPr/>
        </p:nvCxnSpPr>
        <p:spPr>
          <a:xfrm flipV="1">
            <a:off x="4800600" y="2895600"/>
            <a:ext cx="1219200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181600" y="5257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905000" y="1066800"/>
            <a:ext cx="533400" cy="1676400"/>
          </a:xfrm>
          <a:prstGeom prst="rect">
            <a:avLst/>
          </a:prstGeom>
          <a:solidFill>
            <a:srgbClr val="EBFF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62000" y="99060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3" imgW="939800" imgH="939800" progId="Equation.3">
                  <p:embed/>
                </p:oleObj>
              </mc:Choice>
              <mc:Fallback>
                <p:oleObj name="Equation" r:id="rId3" imgW="939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371600" y="3276600"/>
            <a:ext cx="1524000" cy="1219200"/>
          </a:xfrm>
          <a:prstGeom prst="rect">
            <a:avLst/>
          </a:prstGeom>
          <a:solidFill>
            <a:srgbClr val="FBF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3124200" y="3200400"/>
            <a:ext cx="381000" cy="1295400"/>
          </a:xfrm>
          <a:prstGeom prst="rect">
            <a:avLst/>
          </a:prstGeom>
          <a:solidFill>
            <a:srgbClr val="CEE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381000" y="3124200"/>
          <a:ext cx="39624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5" imgW="1968500" imgH="939800" progId="Equation.3">
                  <p:embed/>
                </p:oleObj>
              </mc:Choice>
              <mc:Fallback>
                <p:oleObj name="Equation" r:id="rId5" imgW="19685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396240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38100" y="0"/>
            <a:ext cx="91059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Homogeneous Continued</a:t>
            </a:r>
            <a:r>
              <a:rPr lang="en-US" sz="2800" dirty="0" smtClean="0"/>
              <a:t>…. combining rotation and translation to one matrix</a:t>
            </a:r>
            <a:endParaRPr lang="en-US" sz="2400" dirty="0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441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The (n,o,a) position of a point relative to the current coordinate frame you are in.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2590800" y="1752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609600" y="5486400"/>
            <a:ext cx="6858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The rotation and translation part can be combined into a single homogeneous matrix IF and ONLY </a:t>
            </a:r>
            <a:r>
              <a:rPr lang="en-US" sz="2000" dirty="0">
                <a:solidFill>
                  <a:srgbClr val="FF0000"/>
                </a:solidFill>
              </a:rPr>
              <a:t>IF both are relative to the same coordinate frame.</a:t>
            </a:r>
          </a:p>
        </p:txBody>
      </p:sp>
      <p:sp>
        <p:nvSpPr>
          <p:cNvPr id="27659" name="Line 17"/>
          <p:cNvSpPr>
            <a:spLocks noChangeShapeType="1"/>
          </p:cNvSpPr>
          <p:nvPr/>
        </p:nvSpPr>
        <p:spPr bwMode="auto">
          <a:xfrm>
            <a:off x="2362200" y="45720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 flipH="1">
            <a:off x="2895600" y="45720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61" name="Object 20"/>
          <p:cNvGraphicFramePr>
            <a:graphicFrameLocks noChangeAspect="1"/>
          </p:cNvGraphicFramePr>
          <p:nvPr/>
        </p:nvGraphicFramePr>
        <p:xfrm>
          <a:off x="4864100" y="3581400"/>
          <a:ext cx="3989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7" imgW="1981200" imgH="228600" progId="Equation.3">
                  <p:embed/>
                </p:oleObj>
              </mc:Choice>
              <mc:Fallback>
                <p:oleObj name="Equation" r:id="rId7" imgW="198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581400"/>
                        <a:ext cx="39893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3"/>
          <p:cNvSpPr>
            <a:spLocks noChangeArrowheads="1"/>
          </p:cNvSpPr>
          <p:nvPr/>
        </p:nvSpPr>
        <p:spPr bwMode="auto">
          <a:xfrm>
            <a:off x="4724400" y="4876800"/>
            <a:ext cx="4038600" cy="1752600"/>
          </a:xfrm>
          <a:prstGeom prst="rect">
            <a:avLst/>
          </a:prstGeom>
          <a:solidFill>
            <a:srgbClr val="CEE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38807" y="45243"/>
            <a:ext cx="8001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the Homogeneous Matrix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146226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/>
              <a:t>EXAMPLE.</a:t>
            </a:r>
            <a:endParaRPr lang="en-US" sz="2000" dirty="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1295400" y="2057400"/>
            <a:ext cx="0" cy="990600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1295400" y="3048000"/>
            <a:ext cx="1066800" cy="0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533400" y="3048000"/>
            <a:ext cx="762000" cy="533400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219200" y="17526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Y</a:t>
            </a:r>
            <a:endParaRPr lang="en-US" sz="1600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2286000" y="28194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X</a:t>
            </a:r>
            <a:endParaRPr lang="en-US" sz="1600"/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Z</a:t>
            </a:r>
            <a:endParaRPr lang="en-US" sz="1600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rot="20785422" flipV="1">
            <a:off x="4137025" y="1412875"/>
            <a:ext cx="0" cy="990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7"/>
          <p:cNvSpPr>
            <a:spLocks noChangeShapeType="1"/>
          </p:cNvSpPr>
          <p:nvPr/>
        </p:nvSpPr>
        <p:spPr bwMode="auto">
          <a:xfrm rot="-814578">
            <a:off x="4238625" y="2263775"/>
            <a:ext cx="1066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 rot="20785422" flipH="1">
            <a:off x="3563938" y="2471738"/>
            <a:ext cx="7620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 rot="-814578">
            <a:off x="3910013" y="110013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J</a:t>
            </a:r>
            <a:endParaRPr lang="en-US" sz="1600"/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 rot="-814578">
            <a:off x="5197475" y="18954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I</a:t>
            </a:r>
            <a:endParaRPr lang="en-US" sz="1600"/>
          </a:p>
        </p:txBody>
      </p:sp>
      <p:sp>
        <p:nvSpPr>
          <p:cNvPr id="28688" name="Text Box 28"/>
          <p:cNvSpPr txBox="1">
            <a:spLocks noChangeArrowheads="1"/>
          </p:cNvSpPr>
          <p:nvPr/>
        </p:nvSpPr>
        <p:spPr bwMode="auto">
          <a:xfrm rot="-814578">
            <a:off x="3433763" y="3027363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K</a:t>
            </a:r>
            <a:endParaRPr lang="en-US" sz="1600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 rot="1107942" flipV="1">
            <a:off x="6934200" y="1993900"/>
            <a:ext cx="0" cy="990600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 rot="1107942">
            <a:off x="6750050" y="3127375"/>
            <a:ext cx="1066800" cy="0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5"/>
          <p:cNvSpPr>
            <a:spLocks noChangeShapeType="1"/>
          </p:cNvSpPr>
          <p:nvPr/>
        </p:nvSpPr>
        <p:spPr bwMode="auto">
          <a:xfrm rot="1107942" flipH="1">
            <a:off x="5949950" y="2824163"/>
            <a:ext cx="762000" cy="533400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6"/>
          <p:cNvSpPr txBox="1">
            <a:spLocks noChangeArrowheads="1"/>
          </p:cNvSpPr>
          <p:nvPr/>
        </p:nvSpPr>
        <p:spPr bwMode="auto">
          <a:xfrm rot="1107942">
            <a:off x="7051675" y="17589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N</a:t>
            </a:r>
            <a:endParaRPr lang="en-US" sz="1600"/>
          </a:p>
        </p:txBody>
      </p:sp>
      <p:sp>
        <p:nvSpPr>
          <p:cNvPr id="28693" name="Text Box 27"/>
          <p:cNvSpPr txBox="1">
            <a:spLocks noChangeArrowheads="1"/>
          </p:cNvSpPr>
          <p:nvPr/>
        </p:nvSpPr>
        <p:spPr bwMode="auto">
          <a:xfrm rot="1107942">
            <a:off x="7724775" y="312102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O</a:t>
            </a:r>
            <a:endParaRPr lang="en-US" sz="1600"/>
          </a:p>
        </p:txBody>
      </p:sp>
      <p:sp>
        <p:nvSpPr>
          <p:cNvPr id="28694" name="Text Box 29"/>
          <p:cNvSpPr txBox="1">
            <a:spLocks noChangeArrowheads="1"/>
          </p:cNvSpPr>
          <p:nvPr/>
        </p:nvSpPr>
        <p:spPr bwMode="auto">
          <a:xfrm rot="1107942">
            <a:off x="5654675" y="3059113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A</a:t>
            </a:r>
            <a:endParaRPr lang="en-US" sz="1600"/>
          </a:p>
        </p:txBody>
      </p:sp>
      <p:sp>
        <p:nvSpPr>
          <p:cNvPr id="28695" name="Line 32"/>
          <p:cNvSpPr>
            <a:spLocks noChangeShapeType="1"/>
          </p:cNvSpPr>
          <p:nvPr/>
        </p:nvSpPr>
        <p:spPr bwMode="auto">
          <a:xfrm flipV="1">
            <a:off x="1295400" y="2362200"/>
            <a:ext cx="2971800" cy="685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3"/>
          <p:cNvSpPr>
            <a:spLocks noChangeShapeType="1"/>
          </p:cNvSpPr>
          <p:nvPr/>
        </p:nvSpPr>
        <p:spPr bwMode="auto">
          <a:xfrm>
            <a:off x="4191000" y="2362200"/>
            <a:ext cx="2590800" cy="533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Text Box 34"/>
          <p:cNvSpPr txBox="1">
            <a:spLocks noChangeArrowheads="1"/>
          </p:cNvSpPr>
          <p:nvPr/>
        </p:nvSpPr>
        <p:spPr bwMode="auto">
          <a:xfrm>
            <a:off x="2667000" y="2362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</a:t>
            </a:r>
          </a:p>
        </p:txBody>
      </p:sp>
      <p:sp>
        <p:nvSpPr>
          <p:cNvPr id="28698" name="Text Box 35"/>
          <p:cNvSpPr txBox="1">
            <a:spLocks noChangeArrowheads="1"/>
          </p:cNvSpPr>
          <p:nvPr/>
        </p:nvSpPr>
        <p:spPr bwMode="auto">
          <a:xfrm>
            <a:off x="5638800" y="2667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P</a:t>
            </a:r>
          </a:p>
        </p:txBody>
      </p:sp>
      <p:sp>
        <p:nvSpPr>
          <p:cNvPr id="28699" name="Line 36"/>
          <p:cNvSpPr>
            <a:spLocks noChangeShapeType="1"/>
          </p:cNvSpPr>
          <p:nvPr/>
        </p:nvSpPr>
        <p:spPr bwMode="auto">
          <a:xfrm flipV="1">
            <a:off x="6781800" y="2133600"/>
            <a:ext cx="1295400" cy="8382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00" name="Object 37"/>
          <p:cNvGraphicFramePr>
            <a:graphicFrameLocks noChangeAspect="1"/>
          </p:cNvGraphicFramePr>
          <p:nvPr/>
        </p:nvGraphicFramePr>
        <p:xfrm>
          <a:off x="8077200" y="1752600"/>
          <a:ext cx="4302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Equation" r:id="rId3" imgW="431800" imgH="736600" progId="Equation.3">
                  <p:embed/>
                </p:oleObj>
              </mc:Choice>
              <mc:Fallback>
                <p:oleObj name="Equation" r:id="rId3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752600"/>
                        <a:ext cx="4302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44"/>
          <p:cNvGraphicFramePr>
            <a:graphicFrameLocks noChangeAspect="1"/>
          </p:cNvGraphicFramePr>
          <p:nvPr/>
        </p:nvGraphicFramePr>
        <p:xfrm>
          <a:off x="6172200" y="3657600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5" imgW="431800" imgH="736600" progId="Equation.3">
                  <p:embed/>
                </p:oleObj>
              </mc:Choice>
              <mc:Fallback>
                <p:oleObj name="Equation" r:id="rId5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Object 45"/>
          <p:cNvGraphicFramePr>
            <a:graphicFrameLocks noChangeAspect="1"/>
          </p:cNvGraphicFramePr>
          <p:nvPr/>
        </p:nvGraphicFramePr>
        <p:xfrm>
          <a:off x="3352800" y="3657600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6" imgW="431800" imgH="736600" progId="Equation.3">
                  <p:embed/>
                </p:oleObj>
              </mc:Choice>
              <mc:Fallback>
                <p:oleObj name="Equation" r:id="rId6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46"/>
          <p:cNvGraphicFramePr>
            <a:graphicFrameLocks noChangeAspect="1"/>
          </p:cNvGraphicFramePr>
          <p:nvPr/>
        </p:nvGraphicFramePr>
        <p:xfrm>
          <a:off x="457200" y="3733800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8" imgW="431800" imgH="736600" progId="Equation.3">
                  <p:embed/>
                </p:oleObj>
              </mc:Choice>
              <mc:Fallback>
                <p:oleObj name="Equation" r:id="rId8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4" name="Text Box 47"/>
          <p:cNvSpPr txBox="1">
            <a:spLocks noChangeArrowheads="1"/>
          </p:cNvSpPr>
          <p:nvPr/>
        </p:nvSpPr>
        <p:spPr bwMode="auto">
          <a:xfrm>
            <a:off x="6781800" y="38100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Point relative to the</a:t>
            </a:r>
          </a:p>
          <a:p>
            <a:r>
              <a:rPr lang="en-US" sz="1600"/>
              <a:t>N-O-A frame</a:t>
            </a:r>
          </a:p>
        </p:txBody>
      </p:sp>
      <p:sp>
        <p:nvSpPr>
          <p:cNvPr id="28705" name="Text Box 48"/>
          <p:cNvSpPr txBox="1">
            <a:spLocks noChangeArrowheads="1"/>
          </p:cNvSpPr>
          <p:nvPr/>
        </p:nvSpPr>
        <p:spPr bwMode="auto">
          <a:xfrm>
            <a:off x="1066800" y="38862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Point relative to the</a:t>
            </a:r>
          </a:p>
          <a:p>
            <a:r>
              <a:rPr lang="en-US" sz="1600"/>
              <a:t>X-Y-Z frame</a:t>
            </a:r>
          </a:p>
        </p:txBody>
      </p:sp>
      <p:sp>
        <p:nvSpPr>
          <p:cNvPr id="28706" name="Text Box 49"/>
          <p:cNvSpPr txBox="1">
            <a:spLocks noChangeArrowheads="1"/>
          </p:cNvSpPr>
          <p:nvPr/>
        </p:nvSpPr>
        <p:spPr bwMode="auto">
          <a:xfrm>
            <a:off x="3962400" y="38100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Point relative to the</a:t>
            </a:r>
          </a:p>
          <a:p>
            <a:r>
              <a:rPr lang="en-US" sz="1600"/>
              <a:t>I-J-K frame</a:t>
            </a:r>
          </a:p>
        </p:txBody>
      </p:sp>
      <p:graphicFrame>
        <p:nvGraphicFramePr>
          <p:cNvPr id="28707" name="Object 50"/>
          <p:cNvGraphicFramePr>
            <a:graphicFrameLocks noChangeAspect="1"/>
          </p:cNvGraphicFramePr>
          <p:nvPr/>
        </p:nvGraphicFramePr>
        <p:xfrm>
          <a:off x="304800" y="5029200"/>
          <a:ext cx="40386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10" imgW="2273300" imgH="736600" progId="Equation.3">
                  <p:embed/>
                </p:oleObj>
              </mc:Choice>
              <mc:Fallback>
                <p:oleObj name="Equation" r:id="rId10" imgW="2273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40386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8" name="Object 52"/>
          <p:cNvGraphicFramePr>
            <a:graphicFrameLocks noChangeAspect="1"/>
          </p:cNvGraphicFramePr>
          <p:nvPr/>
        </p:nvGraphicFramePr>
        <p:xfrm>
          <a:off x="4724400" y="4876800"/>
          <a:ext cx="399097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12" imgW="2146300" imgH="939800" progId="Equation.3">
                  <p:embed/>
                </p:oleObj>
              </mc:Choice>
              <mc:Fallback>
                <p:oleObj name="Equation" r:id="rId12" imgW="21463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3990975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6629400"/>
            <a:ext cx="31242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Different notation for the same thing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42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3"/>
          <p:cNvSpPr>
            <a:spLocks noChangeArrowheads="1"/>
          </p:cNvSpPr>
          <p:nvPr/>
        </p:nvSpPr>
        <p:spPr bwMode="auto">
          <a:xfrm>
            <a:off x="2819400" y="4495800"/>
            <a:ext cx="5486400" cy="1676400"/>
          </a:xfrm>
          <a:prstGeom prst="rect">
            <a:avLst/>
          </a:prstGeom>
          <a:solidFill>
            <a:srgbClr val="CEE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699" name="Group 26"/>
          <p:cNvGrpSpPr>
            <a:grpSpLocks/>
          </p:cNvGrpSpPr>
          <p:nvPr/>
        </p:nvGrpSpPr>
        <p:grpSpPr bwMode="auto">
          <a:xfrm>
            <a:off x="990600" y="152400"/>
            <a:ext cx="7010400" cy="2173288"/>
            <a:chOff x="192" y="692"/>
            <a:chExt cx="5167" cy="1737"/>
          </a:xfrm>
        </p:grpSpPr>
        <p:sp>
          <p:nvSpPr>
            <p:cNvPr id="29706" name="Line 2"/>
            <p:cNvSpPr>
              <a:spLocks noChangeShapeType="1"/>
            </p:cNvSpPr>
            <p:nvPr/>
          </p:nvSpPr>
          <p:spPr bwMode="auto">
            <a:xfrm flipV="1">
              <a:off x="816" y="1296"/>
              <a:ext cx="0" cy="624"/>
            </a:xfrm>
            <a:prstGeom prst="line">
              <a:avLst/>
            </a:prstGeom>
            <a:noFill/>
            <a:ln w="19050">
              <a:solidFill>
                <a:srgbClr val="FF757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3"/>
            <p:cNvSpPr>
              <a:spLocks noChangeShapeType="1"/>
            </p:cNvSpPr>
            <p:nvPr/>
          </p:nvSpPr>
          <p:spPr bwMode="auto">
            <a:xfrm>
              <a:off x="816" y="1920"/>
              <a:ext cx="672" cy="0"/>
            </a:xfrm>
            <a:prstGeom prst="line">
              <a:avLst/>
            </a:prstGeom>
            <a:noFill/>
            <a:ln w="19050">
              <a:solidFill>
                <a:srgbClr val="FF757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4"/>
            <p:cNvSpPr>
              <a:spLocks noChangeShapeType="1"/>
            </p:cNvSpPr>
            <p:nvPr/>
          </p:nvSpPr>
          <p:spPr bwMode="auto">
            <a:xfrm flipH="1">
              <a:off x="336" y="1920"/>
              <a:ext cx="480" cy="336"/>
            </a:xfrm>
            <a:prstGeom prst="line">
              <a:avLst/>
            </a:prstGeom>
            <a:noFill/>
            <a:ln w="19050">
              <a:solidFill>
                <a:srgbClr val="FF757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Text Box 5"/>
            <p:cNvSpPr txBox="1">
              <a:spLocks noChangeArrowheads="1"/>
            </p:cNvSpPr>
            <p:nvPr/>
          </p:nvSpPr>
          <p:spPr bwMode="auto">
            <a:xfrm>
              <a:off x="768" y="1104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Y</a:t>
              </a:r>
              <a:endParaRPr lang="en-US" sz="1600"/>
            </a:p>
          </p:txBody>
        </p:sp>
        <p:sp>
          <p:nvSpPr>
            <p:cNvPr id="29710" name="Text Box 6"/>
            <p:cNvSpPr txBox="1">
              <a:spLocks noChangeArrowheads="1"/>
            </p:cNvSpPr>
            <p:nvPr/>
          </p:nvSpPr>
          <p:spPr bwMode="auto">
            <a:xfrm>
              <a:off x="1440" y="1776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X</a:t>
              </a:r>
              <a:endParaRPr lang="en-US" sz="1600"/>
            </a:p>
          </p:txBody>
        </p:sp>
        <p:sp>
          <p:nvSpPr>
            <p:cNvPr id="29711" name="Text Box 7"/>
            <p:cNvSpPr txBox="1">
              <a:spLocks noChangeArrowheads="1"/>
            </p:cNvSpPr>
            <p:nvPr/>
          </p:nvSpPr>
          <p:spPr bwMode="auto">
            <a:xfrm>
              <a:off x="192" y="2160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Z</a:t>
              </a:r>
              <a:endParaRPr lang="en-US" sz="1600"/>
            </a:p>
          </p:txBody>
        </p:sp>
        <p:sp>
          <p:nvSpPr>
            <p:cNvPr id="29712" name="Line 8"/>
            <p:cNvSpPr>
              <a:spLocks noChangeShapeType="1"/>
            </p:cNvSpPr>
            <p:nvPr/>
          </p:nvSpPr>
          <p:spPr bwMode="auto">
            <a:xfrm rot="20785422" flipV="1">
              <a:off x="2606" y="890"/>
              <a:ext cx="0" cy="6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9"/>
            <p:cNvSpPr>
              <a:spLocks noChangeShapeType="1"/>
            </p:cNvSpPr>
            <p:nvPr/>
          </p:nvSpPr>
          <p:spPr bwMode="auto">
            <a:xfrm rot="-814578">
              <a:off x="2670" y="1426"/>
              <a:ext cx="67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0"/>
            <p:cNvSpPr>
              <a:spLocks noChangeShapeType="1"/>
            </p:cNvSpPr>
            <p:nvPr/>
          </p:nvSpPr>
          <p:spPr bwMode="auto">
            <a:xfrm rot="20785422" flipH="1">
              <a:off x="2245" y="1557"/>
              <a:ext cx="480" cy="3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11"/>
            <p:cNvSpPr txBox="1">
              <a:spLocks noChangeArrowheads="1"/>
            </p:cNvSpPr>
            <p:nvPr/>
          </p:nvSpPr>
          <p:spPr bwMode="auto">
            <a:xfrm rot="-814578">
              <a:off x="2469" y="692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J</a:t>
              </a:r>
              <a:endParaRPr lang="en-US" sz="1600"/>
            </a:p>
          </p:txBody>
        </p:sp>
        <p:sp>
          <p:nvSpPr>
            <p:cNvPr id="29716" name="Text Box 12"/>
            <p:cNvSpPr txBox="1">
              <a:spLocks noChangeArrowheads="1"/>
            </p:cNvSpPr>
            <p:nvPr/>
          </p:nvSpPr>
          <p:spPr bwMode="auto">
            <a:xfrm rot="-814578">
              <a:off x="3280" y="1193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29717" name="Text Box 13"/>
            <p:cNvSpPr txBox="1">
              <a:spLocks noChangeArrowheads="1"/>
            </p:cNvSpPr>
            <p:nvPr/>
          </p:nvSpPr>
          <p:spPr bwMode="auto">
            <a:xfrm rot="-814578">
              <a:off x="2169" y="1906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K</a:t>
              </a:r>
              <a:endParaRPr lang="en-US" sz="1600"/>
            </a:p>
          </p:txBody>
        </p:sp>
        <p:sp>
          <p:nvSpPr>
            <p:cNvPr id="29718" name="Line 14"/>
            <p:cNvSpPr>
              <a:spLocks noChangeShapeType="1"/>
            </p:cNvSpPr>
            <p:nvPr/>
          </p:nvSpPr>
          <p:spPr bwMode="auto">
            <a:xfrm rot="1107942" flipV="1">
              <a:off x="4368" y="1256"/>
              <a:ext cx="0" cy="624"/>
            </a:xfrm>
            <a:prstGeom prst="line">
              <a:avLst/>
            </a:prstGeom>
            <a:noFill/>
            <a:ln w="19050">
              <a:solidFill>
                <a:srgbClr val="7A8AF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15"/>
            <p:cNvSpPr>
              <a:spLocks noChangeShapeType="1"/>
            </p:cNvSpPr>
            <p:nvPr/>
          </p:nvSpPr>
          <p:spPr bwMode="auto">
            <a:xfrm rot="1107942">
              <a:off x="4252" y="1970"/>
              <a:ext cx="672" cy="0"/>
            </a:xfrm>
            <a:prstGeom prst="line">
              <a:avLst/>
            </a:prstGeom>
            <a:noFill/>
            <a:ln w="19050">
              <a:solidFill>
                <a:srgbClr val="7A8AF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16"/>
            <p:cNvSpPr>
              <a:spLocks noChangeShapeType="1"/>
            </p:cNvSpPr>
            <p:nvPr/>
          </p:nvSpPr>
          <p:spPr bwMode="auto">
            <a:xfrm rot="1107942" flipH="1">
              <a:off x="3748" y="1779"/>
              <a:ext cx="480" cy="336"/>
            </a:xfrm>
            <a:prstGeom prst="line">
              <a:avLst/>
            </a:prstGeom>
            <a:noFill/>
            <a:ln w="19050">
              <a:solidFill>
                <a:srgbClr val="7A8AF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17"/>
            <p:cNvSpPr txBox="1">
              <a:spLocks noChangeArrowheads="1"/>
            </p:cNvSpPr>
            <p:nvPr/>
          </p:nvSpPr>
          <p:spPr bwMode="auto">
            <a:xfrm rot="1107942">
              <a:off x="4433" y="1107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7A8AFE"/>
                  </a:solidFill>
                </a:rPr>
                <a:t>N</a:t>
              </a:r>
              <a:endParaRPr lang="en-US" sz="1600"/>
            </a:p>
          </p:txBody>
        </p:sp>
        <p:sp>
          <p:nvSpPr>
            <p:cNvPr id="29722" name="Text Box 18"/>
            <p:cNvSpPr txBox="1">
              <a:spLocks noChangeArrowheads="1"/>
            </p:cNvSpPr>
            <p:nvPr/>
          </p:nvSpPr>
          <p:spPr bwMode="auto">
            <a:xfrm rot="1107942">
              <a:off x="4858" y="1965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7A8AFE"/>
                  </a:solidFill>
                </a:rPr>
                <a:t>O</a:t>
              </a:r>
              <a:endParaRPr lang="en-US" sz="1600"/>
            </a:p>
          </p:txBody>
        </p:sp>
        <p:sp>
          <p:nvSpPr>
            <p:cNvPr id="29723" name="Text Box 19"/>
            <p:cNvSpPr txBox="1">
              <a:spLocks noChangeArrowheads="1"/>
            </p:cNvSpPr>
            <p:nvPr/>
          </p:nvSpPr>
          <p:spPr bwMode="auto">
            <a:xfrm rot="1107942">
              <a:off x="3554" y="1925"/>
              <a:ext cx="23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7A8AFE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29724" name="Line 20"/>
            <p:cNvSpPr>
              <a:spLocks noChangeShapeType="1"/>
            </p:cNvSpPr>
            <p:nvPr/>
          </p:nvSpPr>
          <p:spPr bwMode="auto">
            <a:xfrm flipV="1">
              <a:off x="816" y="1488"/>
              <a:ext cx="1872" cy="43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1"/>
            <p:cNvSpPr>
              <a:spLocks noChangeShapeType="1"/>
            </p:cNvSpPr>
            <p:nvPr/>
          </p:nvSpPr>
          <p:spPr bwMode="auto">
            <a:xfrm>
              <a:off x="2640" y="1488"/>
              <a:ext cx="1632" cy="33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Text Box 22"/>
            <p:cNvSpPr txBox="1">
              <a:spLocks noChangeArrowheads="1"/>
            </p:cNvSpPr>
            <p:nvPr/>
          </p:nvSpPr>
          <p:spPr bwMode="auto">
            <a:xfrm>
              <a:off x="1680" y="1487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T</a:t>
              </a:r>
            </a:p>
          </p:txBody>
        </p:sp>
        <p:sp>
          <p:nvSpPr>
            <p:cNvPr id="29727" name="Text Box 23"/>
            <p:cNvSpPr txBox="1">
              <a:spLocks noChangeArrowheads="1"/>
            </p:cNvSpPr>
            <p:nvPr/>
          </p:nvSpPr>
          <p:spPr bwMode="auto">
            <a:xfrm>
              <a:off x="3552" y="1680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P</a:t>
              </a:r>
            </a:p>
          </p:txBody>
        </p:sp>
        <p:sp>
          <p:nvSpPr>
            <p:cNvPr id="29728" name="Line 24"/>
            <p:cNvSpPr>
              <a:spLocks noChangeShapeType="1"/>
            </p:cNvSpPr>
            <p:nvPr/>
          </p:nvSpPr>
          <p:spPr bwMode="auto">
            <a:xfrm flipV="1">
              <a:off x="4272" y="1344"/>
              <a:ext cx="816" cy="52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29" name="Object 25"/>
            <p:cNvGraphicFramePr>
              <a:graphicFrameLocks noChangeAspect="1"/>
            </p:cNvGraphicFramePr>
            <p:nvPr/>
          </p:nvGraphicFramePr>
          <p:xfrm>
            <a:off x="5088" y="1104"/>
            <a:ext cx="27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1" name="Equation" r:id="rId3" imgW="431800" imgH="736600" progId="Equation.3">
                    <p:embed/>
                  </p:oleObj>
                </mc:Choice>
                <mc:Fallback>
                  <p:oleObj name="Equation" r:id="rId3" imgW="4318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104"/>
                          <a:ext cx="27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0" name="Object 27"/>
          <p:cNvGraphicFramePr>
            <a:graphicFrameLocks noChangeAspect="1"/>
          </p:cNvGraphicFramePr>
          <p:nvPr/>
        </p:nvGraphicFramePr>
        <p:xfrm>
          <a:off x="304800" y="2438400"/>
          <a:ext cx="388143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5" imgW="2184400" imgH="736600" progId="Equation.3">
                  <p:embed/>
                </p:oleObj>
              </mc:Choice>
              <mc:Fallback>
                <p:oleObj name="Equation" r:id="rId5" imgW="2184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881438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28"/>
          <p:cNvGraphicFramePr>
            <a:graphicFrameLocks noChangeAspect="1"/>
          </p:cNvGraphicFramePr>
          <p:nvPr/>
        </p:nvGraphicFramePr>
        <p:xfrm>
          <a:off x="5181600" y="2286000"/>
          <a:ext cx="3522663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7" imgW="2082800" imgH="939800" progId="Equation.3">
                  <p:embed/>
                </p:oleObj>
              </mc:Choice>
              <mc:Fallback>
                <p:oleObj name="Equation" r:id="rId7" imgW="2082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522663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Line 29"/>
          <p:cNvSpPr>
            <a:spLocks noChangeShapeType="1"/>
          </p:cNvSpPr>
          <p:nvPr/>
        </p:nvSpPr>
        <p:spPr bwMode="auto">
          <a:xfrm>
            <a:off x="44196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30"/>
          <p:cNvSpPr txBox="1">
            <a:spLocks noChangeArrowheads="1"/>
          </p:cNvSpPr>
          <p:nvPr/>
        </p:nvSpPr>
        <p:spPr bwMode="auto">
          <a:xfrm>
            <a:off x="152400" y="50292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Substituting for</a:t>
            </a:r>
          </a:p>
        </p:txBody>
      </p:sp>
      <p:graphicFrame>
        <p:nvGraphicFramePr>
          <p:cNvPr id="29704" name="Object 31"/>
          <p:cNvGraphicFramePr>
            <a:graphicFrameLocks noChangeAspect="1"/>
          </p:cNvGraphicFramePr>
          <p:nvPr/>
        </p:nvGraphicFramePr>
        <p:xfrm>
          <a:off x="1600200" y="4724400"/>
          <a:ext cx="5794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9" imgW="431800" imgH="736600" progId="Equation.3">
                  <p:embed/>
                </p:oleObj>
              </mc:Choice>
              <mc:Fallback>
                <p:oleObj name="Equation" r:id="rId9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5794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32"/>
          <p:cNvGraphicFramePr>
            <a:graphicFrameLocks noChangeAspect="1"/>
          </p:cNvGraphicFramePr>
          <p:nvPr/>
        </p:nvGraphicFramePr>
        <p:xfrm>
          <a:off x="2819400" y="4495800"/>
          <a:ext cx="54991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11" imgW="3251200" imgH="939800" progId="Equation.3">
                  <p:embed/>
                </p:oleObj>
              </mc:Choice>
              <mc:Fallback>
                <p:oleObj name="Equation" r:id="rId11" imgW="32512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549910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153400" y="2157405"/>
            <a:ext cx="457200" cy="127159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8621" y="4561677"/>
            <a:ext cx="457200" cy="127159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97719" y="3429000"/>
            <a:ext cx="6055681" cy="11326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7755252" y="6477000"/>
            <a:ext cx="62674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33400" y="381000"/>
          <a:ext cx="206057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3" imgW="1091726" imgH="939392" progId="Equation.3">
                  <p:embed/>
                </p:oleObj>
              </mc:Choice>
              <mc:Fallback>
                <p:oleObj name="Equation" r:id="rId3" imgW="1091726" imgH="939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206057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10000" y="457200"/>
          <a:ext cx="442436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5" imgW="2616200" imgH="914400" progId="Equation.3">
                  <p:embed/>
                </p:oleObj>
              </mc:Choice>
              <mc:Fallback>
                <p:oleObj name="Equation" r:id="rId5" imgW="2616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"/>
                        <a:ext cx="4424363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953000" y="20574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Product of the two matrices</a:t>
            </a:r>
          </a:p>
        </p:txBody>
      </p:sp>
      <p:cxnSp>
        <p:nvCxnSpPr>
          <p:cNvPr id="30725" name="AutoShape 6"/>
          <p:cNvCxnSpPr>
            <a:cxnSpLocks noChangeShapeType="1"/>
            <a:endCxn id="30724" idx="1"/>
          </p:cNvCxnSpPr>
          <p:nvPr/>
        </p:nvCxnSpPr>
        <p:spPr bwMode="auto">
          <a:xfrm rot="10800000" flipH="1" flipV="1">
            <a:off x="3810000" y="1231900"/>
            <a:ext cx="1143000" cy="993775"/>
          </a:xfrm>
          <a:prstGeom prst="bentConnector3">
            <a:avLst>
              <a:gd name="adj1" fmla="val -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Notice that H can also be written as:</a:t>
            </a:r>
          </a:p>
        </p:txBody>
      </p:sp>
      <p:graphicFrame>
        <p:nvGraphicFramePr>
          <p:cNvPr id="30727" name="Object 8"/>
          <p:cNvGraphicFramePr>
            <a:graphicFrameLocks noChangeAspect="1"/>
          </p:cNvGraphicFramePr>
          <p:nvPr/>
        </p:nvGraphicFramePr>
        <p:xfrm>
          <a:off x="457200" y="2971800"/>
          <a:ext cx="7324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7" imgW="4330700" imgH="914400" progId="Equation.3">
                  <p:embed/>
                </p:oleObj>
              </mc:Choice>
              <mc:Fallback>
                <p:oleObj name="Equation" r:id="rId7" imgW="4330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73247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/>
              <a:t>H </a:t>
            </a:r>
            <a:r>
              <a:rPr lang="en-US" sz="2000"/>
              <a:t>=  (Translation relative to the XYZ frame) * (Rotation relative to the XYZ frame)  </a:t>
            </a:r>
          </a:p>
          <a:p>
            <a:r>
              <a:rPr lang="en-US" sz="2000"/>
              <a:t>        * (Translation relative to the IJK frame) * (Rotation relative to the IJK frame)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057400" y="4572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962400" y="4495800"/>
            <a:ext cx="2667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33800" y="4495800"/>
            <a:ext cx="1219200" cy="808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562600" y="4495800"/>
            <a:ext cx="762000" cy="808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0600" y="0"/>
            <a:ext cx="71643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The Homogeneous Matrix is a </a:t>
            </a:r>
            <a:r>
              <a:rPr lang="en-US" sz="2400" b="1">
                <a:solidFill>
                  <a:srgbClr val="FF0000"/>
                </a:solidFill>
              </a:rPr>
              <a:t>concatenation </a:t>
            </a:r>
            <a:r>
              <a:rPr lang="en-US" sz="2000" b="1"/>
              <a:t>of numerous translations and rotations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V="1">
            <a:off x="1760538" y="1441450"/>
            <a:ext cx="0" cy="781050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760538" y="2222500"/>
            <a:ext cx="912812" cy="0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>
            <a:off x="1109663" y="2222500"/>
            <a:ext cx="650875" cy="420688"/>
          </a:xfrm>
          <a:prstGeom prst="line">
            <a:avLst/>
          </a:prstGeom>
          <a:noFill/>
          <a:ln w="19050">
            <a:solidFill>
              <a:srgbClr val="FF75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695450" y="1201738"/>
            <a:ext cx="32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Y</a:t>
            </a:r>
            <a:endParaRPr lang="en-US" sz="1600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608263" y="2041525"/>
            <a:ext cx="26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X</a:t>
            </a:r>
            <a:endParaRPr lang="en-US" sz="1600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914400" y="2522538"/>
            <a:ext cx="26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Z</a:t>
            </a:r>
            <a:endParaRPr lang="en-US" sz="1600"/>
          </a:p>
        </p:txBody>
      </p:sp>
      <p:grpSp>
        <p:nvGrpSpPr>
          <p:cNvPr id="31753" name="Group 31"/>
          <p:cNvGrpSpPr>
            <a:grpSpLocks/>
          </p:cNvGrpSpPr>
          <p:nvPr/>
        </p:nvGrpSpPr>
        <p:grpSpPr bwMode="auto">
          <a:xfrm rot="-918023">
            <a:off x="3581400" y="609600"/>
            <a:ext cx="1766888" cy="1855788"/>
            <a:chOff x="2266" y="432"/>
            <a:chExt cx="1113" cy="1169"/>
          </a:xfrm>
        </p:grpSpPr>
        <p:sp>
          <p:nvSpPr>
            <p:cNvPr id="31769" name="Line 10"/>
            <p:cNvSpPr>
              <a:spLocks noChangeShapeType="1"/>
            </p:cNvSpPr>
            <p:nvPr/>
          </p:nvSpPr>
          <p:spPr bwMode="auto">
            <a:xfrm rot="20785422" flipV="1">
              <a:off x="2639" y="588"/>
              <a:ext cx="1" cy="4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11"/>
            <p:cNvSpPr>
              <a:spLocks noChangeShapeType="1"/>
            </p:cNvSpPr>
            <p:nvPr/>
          </p:nvSpPr>
          <p:spPr bwMode="auto">
            <a:xfrm rot="-814578">
              <a:off x="2694" y="1010"/>
              <a:ext cx="574" cy="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12"/>
            <p:cNvSpPr>
              <a:spLocks noChangeShapeType="1"/>
            </p:cNvSpPr>
            <p:nvPr/>
          </p:nvSpPr>
          <p:spPr bwMode="auto">
            <a:xfrm rot="20785422" flipH="1">
              <a:off x="2331" y="1114"/>
              <a:ext cx="410" cy="26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Text Box 13"/>
            <p:cNvSpPr txBox="1">
              <a:spLocks noChangeArrowheads="1"/>
            </p:cNvSpPr>
            <p:nvPr/>
          </p:nvSpPr>
          <p:spPr bwMode="auto">
            <a:xfrm rot="-814578">
              <a:off x="2496" y="432"/>
              <a:ext cx="2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J</a:t>
              </a:r>
              <a:endParaRPr lang="en-US" sz="1600"/>
            </a:p>
          </p:txBody>
        </p:sp>
        <p:sp>
          <p:nvSpPr>
            <p:cNvPr id="31773" name="Text Box 14"/>
            <p:cNvSpPr txBox="1">
              <a:spLocks noChangeArrowheads="1"/>
            </p:cNvSpPr>
            <p:nvPr/>
          </p:nvSpPr>
          <p:spPr bwMode="auto">
            <a:xfrm rot="-814578">
              <a:off x="3215" y="827"/>
              <a:ext cx="1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I</a:t>
              </a:r>
              <a:endParaRPr lang="en-US" sz="1600"/>
            </a:p>
          </p:txBody>
        </p:sp>
        <p:sp>
          <p:nvSpPr>
            <p:cNvPr id="31774" name="Text Box 15"/>
            <p:cNvSpPr txBox="1">
              <a:spLocks noChangeArrowheads="1"/>
            </p:cNvSpPr>
            <p:nvPr/>
          </p:nvSpPr>
          <p:spPr bwMode="auto">
            <a:xfrm rot="-814578">
              <a:off x="2266" y="1389"/>
              <a:ext cx="1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1"/>
                  </a:solidFill>
                </a:rPr>
                <a:t>K</a:t>
              </a:r>
              <a:endParaRPr lang="en-US" sz="1600"/>
            </a:p>
          </p:txBody>
        </p:sp>
      </p:grpSp>
      <p:sp>
        <p:nvSpPr>
          <p:cNvPr id="31754" name="Line 16"/>
          <p:cNvSpPr>
            <a:spLocks noChangeShapeType="1"/>
          </p:cNvSpPr>
          <p:nvPr/>
        </p:nvSpPr>
        <p:spPr bwMode="auto">
          <a:xfrm rot="1107942" flipV="1">
            <a:off x="6580188" y="1392238"/>
            <a:ext cx="0" cy="779462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7"/>
          <p:cNvSpPr>
            <a:spLocks noChangeShapeType="1"/>
          </p:cNvSpPr>
          <p:nvPr/>
        </p:nvSpPr>
        <p:spPr bwMode="auto">
          <a:xfrm rot="1107942">
            <a:off x="6423025" y="2284413"/>
            <a:ext cx="911225" cy="0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8"/>
          <p:cNvSpPr>
            <a:spLocks noChangeShapeType="1"/>
          </p:cNvSpPr>
          <p:nvPr/>
        </p:nvSpPr>
        <p:spPr bwMode="auto">
          <a:xfrm rot="1107942" flipH="1">
            <a:off x="5738813" y="2046288"/>
            <a:ext cx="650875" cy="420687"/>
          </a:xfrm>
          <a:prstGeom prst="line">
            <a:avLst/>
          </a:prstGeom>
          <a:noFill/>
          <a:ln w="19050">
            <a:solidFill>
              <a:srgbClr val="7A8A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9"/>
          <p:cNvSpPr txBox="1">
            <a:spLocks noChangeArrowheads="1"/>
          </p:cNvSpPr>
          <p:nvPr/>
        </p:nvSpPr>
        <p:spPr bwMode="auto">
          <a:xfrm rot="1107942">
            <a:off x="6669088" y="1204913"/>
            <a:ext cx="32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N</a:t>
            </a:r>
            <a:endParaRPr lang="en-US" sz="1600"/>
          </a:p>
        </p:txBody>
      </p:sp>
      <p:sp>
        <p:nvSpPr>
          <p:cNvPr id="31758" name="Text Box 20"/>
          <p:cNvSpPr txBox="1">
            <a:spLocks noChangeArrowheads="1"/>
          </p:cNvSpPr>
          <p:nvPr/>
        </p:nvSpPr>
        <p:spPr bwMode="auto">
          <a:xfrm rot="1107942">
            <a:off x="7245350" y="2278063"/>
            <a:ext cx="39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O</a:t>
            </a:r>
            <a:endParaRPr lang="en-US" sz="1600"/>
          </a:p>
        </p:txBody>
      </p:sp>
      <p:sp>
        <p:nvSpPr>
          <p:cNvPr id="31759" name="Text Box 21"/>
          <p:cNvSpPr txBox="1">
            <a:spLocks noChangeArrowheads="1"/>
          </p:cNvSpPr>
          <p:nvPr/>
        </p:nvSpPr>
        <p:spPr bwMode="auto">
          <a:xfrm rot="1107942">
            <a:off x="5475288" y="2228850"/>
            <a:ext cx="32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7A8AFE"/>
                </a:solidFill>
              </a:rPr>
              <a:t>A</a:t>
            </a:r>
            <a:endParaRPr lang="en-US" sz="1600"/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 flipV="1">
            <a:off x="1760538" y="1681163"/>
            <a:ext cx="2540000" cy="5413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23"/>
          <p:cNvSpPr>
            <a:spLocks noChangeShapeType="1"/>
          </p:cNvSpPr>
          <p:nvPr/>
        </p:nvSpPr>
        <p:spPr bwMode="auto">
          <a:xfrm>
            <a:off x="4235450" y="1681163"/>
            <a:ext cx="2214563" cy="420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2933700" y="1681163"/>
            <a:ext cx="32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</a:t>
            </a: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5473700" y="1922463"/>
            <a:ext cx="32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P</a:t>
            </a:r>
          </a:p>
        </p:txBody>
      </p:sp>
      <p:sp>
        <p:nvSpPr>
          <p:cNvPr id="31764" name="Line 26"/>
          <p:cNvSpPr>
            <a:spLocks noChangeShapeType="1"/>
          </p:cNvSpPr>
          <p:nvPr/>
        </p:nvSpPr>
        <p:spPr bwMode="auto">
          <a:xfrm flipV="1">
            <a:off x="6450013" y="1501775"/>
            <a:ext cx="1106487" cy="660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5" name="Object 27"/>
          <p:cNvGraphicFramePr>
            <a:graphicFrameLocks noChangeAspect="1"/>
          </p:cNvGraphicFramePr>
          <p:nvPr/>
        </p:nvGraphicFramePr>
        <p:xfrm>
          <a:off x="7556500" y="1201738"/>
          <a:ext cx="3683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431800" imgH="736600" progId="Equation.3">
                  <p:embed/>
                </p:oleObj>
              </mc:Choice>
              <mc:Fallback>
                <p:oleObj name="Equation" r:id="rId3" imgW="4318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1201738"/>
                        <a:ext cx="3683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6" name="Text Box 28"/>
          <p:cNvSpPr txBox="1">
            <a:spLocks noChangeArrowheads="1"/>
          </p:cNvSpPr>
          <p:nvPr/>
        </p:nvSpPr>
        <p:spPr bwMode="auto">
          <a:xfrm>
            <a:off x="381000" y="2819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One more variation on finding H:</a:t>
            </a:r>
          </a:p>
        </p:txBody>
      </p:sp>
      <p:sp>
        <p:nvSpPr>
          <p:cNvPr id="31767" name="Text Box 29"/>
          <p:cNvSpPr txBox="1">
            <a:spLocks noChangeArrowheads="1"/>
          </p:cNvSpPr>
          <p:nvPr/>
        </p:nvSpPr>
        <p:spPr bwMode="auto">
          <a:xfrm>
            <a:off x="533400" y="3352800"/>
            <a:ext cx="7924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      H = 	   (Rotate so that the X-axis is aligned with T)</a:t>
            </a:r>
          </a:p>
          <a:p>
            <a:pPr>
              <a:spcBef>
                <a:spcPct val="50000"/>
              </a:spcBef>
            </a:pPr>
            <a:r>
              <a:rPr lang="en-US" sz="2000"/>
              <a:t>	* ( Translate along the new t-axis by || T || </a:t>
            </a:r>
            <a:r>
              <a:rPr lang="en-US" sz="1600"/>
              <a:t>(magnitude of T)</a:t>
            </a:r>
            <a:r>
              <a:rPr lang="en-US" sz="2000"/>
              <a:t>)</a:t>
            </a:r>
          </a:p>
          <a:p>
            <a:pPr>
              <a:spcBef>
                <a:spcPct val="50000"/>
              </a:spcBef>
            </a:pPr>
            <a:r>
              <a:rPr lang="en-US" sz="2000"/>
              <a:t>	* ( Rotate so that the  t-axis is aligned with P)</a:t>
            </a:r>
          </a:p>
          <a:p>
            <a:pPr>
              <a:spcBef>
                <a:spcPct val="50000"/>
              </a:spcBef>
            </a:pPr>
            <a:r>
              <a:rPr lang="en-US" sz="2000"/>
              <a:t>	* ( Translate along the p-axis by || P || )</a:t>
            </a:r>
          </a:p>
          <a:p>
            <a:pPr>
              <a:spcBef>
                <a:spcPct val="50000"/>
              </a:spcBef>
            </a:pPr>
            <a:r>
              <a:rPr lang="en-US" sz="2000"/>
              <a:t>	* ( Rotate so that the p-axis is aligned with the O-axis)  </a:t>
            </a:r>
          </a:p>
        </p:txBody>
      </p:sp>
      <p:sp>
        <p:nvSpPr>
          <p:cNvPr id="31768" name="Text Box 30"/>
          <p:cNvSpPr txBox="1">
            <a:spLocks noChangeArrowheads="1"/>
          </p:cNvSpPr>
          <p:nvPr/>
        </p:nvSpPr>
        <p:spPr bwMode="auto">
          <a:xfrm>
            <a:off x="533400" y="5791200"/>
            <a:ext cx="8001000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en-US" sz="2000"/>
              <a:t>This method might seem a bit confusing, but it’s actually an easier way to solve our problem given the information we have.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Here is an example… </a:t>
            </a:r>
          </a:p>
        </p:txBody>
      </p:sp>
    </p:spTree>
    <p:extLst>
      <p:ext uri="{BB962C8B-B14F-4D97-AF65-F5344CB8AC3E}">
        <p14:creationId xmlns:p14="http://schemas.microsoft.com/office/powerpoint/2010/main" val="29186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Frames of 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transformations:</a:t>
            </a:r>
            <a:b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 ANGLES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8600" y="0"/>
            <a:ext cx="84582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/>
              <a:t>Rotation Matrices in 3D  -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homogenous representation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471488" y="914400"/>
          <a:ext cx="3668712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3" imgW="1524000" imgH="711200" progId="Equation.3">
                  <p:embed/>
                </p:oleObj>
              </mc:Choice>
              <mc:Fallback>
                <p:oleObj name="Equation" r:id="rId3" imgW="1524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914400"/>
                        <a:ext cx="3668712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457200" y="2743200"/>
          <a:ext cx="369728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5" imgW="1536700" imgH="711200" progId="Equation.3">
                  <p:embed/>
                </p:oleObj>
              </mc:Choice>
              <mc:Fallback>
                <p:oleObj name="Equation" r:id="rId5" imgW="1536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3697288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471488" y="4648200"/>
          <a:ext cx="3668712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7" imgW="1524000" imgH="711200" progId="Equation.3">
                  <p:embed/>
                </p:oleObj>
              </mc:Choice>
              <mc:Fallback>
                <p:oleObj name="Equation" r:id="rId7" imgW="1524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648200"/>
                        <a:ext cx="3668712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364163" y="1143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Rotation around the Z-Axis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440363" y="32004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Rotation around the Y-Axis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5516563" y="51054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Rotation around the X-Axis</a:t>
            </a:r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>
            <a:off x="4144963" y="137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4144963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>
            <a:off x="4144963" y="5334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/>
              <a:t>Other basic joints</a:t>
            </a:r>
          </a:p>
        </p:txBody>
      </p:sp>
      <p:pic>
        <p:nvPicPr>
          <p:cNvPr id="6147" name="Picture 4" descr="C:\My Documents\Summer 2001\Eul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009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C:\My Documents\Summer 2001\Prismat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12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362200" y="44196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Spherical Joint</a:t>
            </a:r>
          </a:p>
          <a:p>
            <a:r>
              <a:rPr lang="en-US" sz="2000"/>
              <a:t>3 DOF ( Variables - </a:t>
            </a:r>
            <a:r>
              <a:rPr lang="en-US" sz="2000">
                <a:sym typeface="UniversalMath1 BT" pitchFamily="18" charset="2"/>
              </a:rPr>
              <a:t></a:t>
            </a:r>
            <a:r>
              <a:rPr lang="en-US" sz="2000" baseline="-25000">
                <a:sym typeface="UniversalMath1 BT" pitchFamily="18" charset="2"/>
              </a:rPr>
              <a:t>1</a:t>
            </a:r>
            <a:r>
              <a:rPr lang="en-US" sz="2000">
                <a:sym typeface="UniversalMath1 BT" pitchFamily="18" charset="2"/>
              </a:rPr>
              <a:t>, </a:t>
            </a:r>
            <a:r>
              <a:rPr lang="en-US" sz="2000" baseline="-25000">
                <a:sym typeface="UniversalMath1 BT" pitchFamily="18" charset="2"/>
              </a:rPr>
              <a:t>2</a:t>
            </a:r>
            <a:r>
              <a:rPr lang="en-US" sz="2000">
                <a:sym typeface="UniversalMath1 BT" pitchFamily="18" charset="2"/>
              </a:rPr>
              <a:t>, </a:t>
            </a:r>
            <a:r>
              <a:rPr lang="en-US" sz="2000" baseline="-25000">
                <a:sym typeface="UniversalMath1 BT" pitchFamily="18" charset="2"/>
              </a:rPr>
              <a:t>3</a:t>
            </a:r>
            <a:r>
              <a:rPr lang="en-US" sz="2000">
                <a:sym typeface="UniversalMath1 BT" pitchFamily="18" charset="2"/>
              </a:rPr>
              <a:t>)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Revolute Joint</a:t>
            </a:r>
          </a:p>
          <a:p>
            <a:r>
              <a:rPr lang="en-US" sz="2000"/>
              <a:t>1 DOF ( Variable - </a:t>
            </a:r>
            <a:r>
              <a:rPr lang="en-US" sz="2000">
                <a:sym typeface="UniversalMath1 BT" pitchFamily="18" charset="2"/>
              </a:rPr>
              <a:t>)</a:t>
            </a:r>
            <a:endParaRPr lang="en-US" sz="200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352800" y="30480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Prismatic Joint</a:t>
            </a:r>
          </a:p>
          <a:p>
            <a:r>
              <a:rPr lang="en-US" sz="2000"/>
              <a:t>1 DOF (linear) (Variables - d) </a:t>
            </a:r>
          </a:p>
        </p:txBody>
      </p:sp>
      <p:pic>
        <p:nvPicPr>
          <p:cNvPr id="6152" name="Picture 9" descr="C:\My Documents\Summer 2001\Revolu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295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5791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b="1" dirty="0">
                <a:solidFill>
                  <a:srgbClr val="FF0000"/>
                </a:solidFill>
              </a:rPr>
              <a:t>Prismatic joint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b="1" dirty="0">
                <a:solidFill>
                  <a:srgbClr val="FF0000"/>
                </a:solidFill>
              </a:rPr>
              <a:t>Spherical joint</a:t>
            </a:r>
          </a:p>
        </p:txBody>
      </p:sp>
    </p:spTree>
    <p:extLst>
      <p:ext uri="{BB962C8B-B14F-4D97-AF65-F5344CB8AC3E}">
        <p14:creationId xmlns:p14="http://schemas.microsoft.com/office/powerpoint/2010/main" val="35967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13949" r="20855" b="9196"/>
          <a:stretch/>
        </p:blipFill>
        <p:spPr bwMode="auto">
          <a:xfrm>
            <a:off x="228600" y="269631"/>
            <a:ext cx="8675077" cy="65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13676" r="11111" b="6736"/>
          <a:stretch/>
        </p:blipFill>
        <p:spPr bwMode="auto">
          <a:xfrm>
            <a:off x="0" y="238836"/>
            <a:ext cx="9144000" cy="66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" y="18196"/>
            <a:ext cx="9125803" cy="20392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Rotation Matrix 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also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Cosine Matrix)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25142" r="26967" b="32032"/>
          <a:stretch/>
        </p:blipFill>
        <p:spPr bwMode="auto">
          <a:xfrm>
            <a:off x="18197" y="2239612"/>
            <a:ext cx="9125803" cy="44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3949" r="17949" b="6188"/>
          <a:stretch/>
        </p:blipFill>
        <p:spPr bwMode="auto">
          <a:xfrm>
            <a:off x="0" y="261148"/>
            <a:ext cx="8991600" cy="659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4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79388"/>
            <a:ext cx="8458200" cy="8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We are interested in </a:t>
            </a:r>
            <a:r>
              <a:rPr lang="en-US" sz="2800">
                <a:solidFill>
                  <a:srgbClr val="FF0000"/>
                </a:solidFill>
              </a:rPr>
              <a:t>two</a:t>
            </a:r>
            <a:r>
              <a:rPr lang="en-US" sz="2800"/>
              <a:t> kinematics topics</a:t>
            </a:r>
            <a:endParaRPr lang="en-US" sz="36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Forward Kinematics (angles to position)</a:t>
            </a:r>
            <a:endParaRPr lang="en-US" sz="2400"/>
          </a:p>
          <a:p>
            <a:r>
              <a:rPr lang="en-US" sz="2000"/>
              <a:t>	What you are given:  	The length of each link</a:t>
            </a:r>
          </a:p>
          <a:p>
            <a:r>
              <a:rPr lang="en-US" sz="2000"/>
              <a:t>			     	 The angle of each joint</a:t>
            </a:r>
          </a:p>
          <a:p>
            <a:r>
              <a:rPr lang="en-US" sz="2000"/>
              <a:t> </a:t>
            </a:r>
          </a:p>
          <a:p>
            <a:r>
              <a:rPr lang="en-US" sz="2000"/>
              <a:t>	What you can find:  	The position of any point</a:t>
            </a:r>
          </a:p>
          <a:p>
            <a:r>
              <a:rPr lang="en-US" sz="2000"/>
              <a:t>			    	(i.e. it’s  (x, y, z) coordinates</a:t>
            </a:r>
          </a:p>
          <a:p>
            <a:endParaRPr lang="en-US" sz="2000"/>
          </a:p>
          <a:p>
            <a:r>
              <a:rPr lang="en-US" sz="2400">
                <a:solidFill>
                  <a:srgbClr val="800000"/>
                </a:solidFill>
              </a:rPr>
              <a:t>Inverse Kinematics (position to angles)</a:t>
            </a:r>
            <a:endParaRPr lang="en-US" sz="2000">
              <a:solidFill>
                <a:srgbClr val="800000"/>
              </a:solidFill>
            </a:endParaRPr>
          </a:p>
          <a:p>
            <a:r>
              <a:rPr lang="en-US" sz="2400">
                <a:solidFill>
                  <a:srgbClr val="800000"/>
                </a:solidFill>
              </a:rPr>
              <a:t>	</a:t>
            </a:r>
            <a:r>
              <a:rPr lang="en-US" sz="2000"/>
              <a:t>What you are given:	The length of each link</a:t>
            </a:r>
          </a:p>
          <a:p>
            <a:r>
              <a:rPr lang="en-US" sz="2000"/>
              <a:t>				The position of some point on the robot</a:t>
            </a:r>
          </a:p>
          <a:p>
            <a:endParaRPr lang="en-US" sz="2000"/>
          </a:p>
          <a:p>
            <a:r>
              <a:rPr lang="en-US" sz="2000"/>
              <a:t>	What you can find:	The angles of each joint needed to obtain </a:t>
            </a:r>
          </a:p>
          <a:p>
            <a:r>
              <a:rPr lang="en-US" sz="2000"/>
              <a:t>				that position</a:t>
            </a:r>
            <a:endParaRPr lang="en-US" sz="2400">
              <a:solidFill>
                <a:srgbClr val="800000"/>
              </a:solidFill>
            </a:endParaRPr>
          </a:p>
          <a:p>
            <a:endParaRPr lang="en-US" sz="2400">
              <a:solidFill>
                <a:srgbClr val="800000"/>
              </a:solidFill>
            </a:endParaRPr>
          </a:p>
          <a:p>
            <a:r>
              <a:rPr lang="en-US" sz="2000">
                <a:solidFill>
                  <a:srgbClr val="800000"/>
                </a:solidFill>
              </a:rPr>
              <a:t>	</a:t>
            </a:r>
            <a:endParaRPr lang="en-US" sz="3600"/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5715000" y="5791200"/>
            <a:ext cx="3352800" cy="1016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Concepts: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Forward Kinematics</a:t>
            </a:r>
          </a:p>
          <a:p>
            <a:pPr marL="457200" indent="-457200">
              <a:buFontTx/>
              <a:buChar char="-"/>
              <a:defRPr/>
            </a:pPr>
            <a:r>
              <a:rPr lang="en-US" sz="2000" dirty="0">
                <a:solidFill>
                  <a:srgbClr val="800000"/>
                </a:solidFill>
              </a:rPr>
              <a:t>Inverse Kinematics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520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Review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37813" r="35042" b="23624"/>
          <a:stretch/>
        </p:blipFill>
        <p:spPr bwMode="auto">
          <a:xfrm>
            <a:off x="3962400" y="3552092"/>
            <a:ext cx="5181600" cy="3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6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458200" cy="54022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0000"/>
                </a:solidFill>
              </a:rPr>
              <a:t>Review of Vectors and Matrices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27879" r="38788" b="20000"/>
          <a:stretch/>
        </p:blipFill>
        <p:spPr bwMode="auto">
          <a:xfrm>
            <a:off x="228600" y="891029"/>
            <a:ext cx="8686800" cy="596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908</Words>
  <Application>Microsoft Office PowerPoint</Application>
  <PresentationFormat>On-screen Show (4:3)</PresentationFormat>
  <Paragraphs>286</Paragraphs>
  <Slides>54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PowerPoint Presentation</vt:lpstr>
      <vt:lpstr>PowerPoint Presentation</vt:lpstr>
      <vt:lpstr>PowerPoint Presentation</vt:lpstr>
      <vt:lpstr> An Example - The PUMA 560</vt:lpstr>
      <vt:lpstr>PowerPoint Presentation</vt:lpstr>
      <vt:lpstr>PowerPoint Presentation</vt:lpstr>
      <vt:lpstr>Math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Dot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Inversion of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Rotation Matrix  (called also Direction Cosine Matrix)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17</cp:revision>
  <dcterms:created xsi:type="dcterms:W3CDTF">2012-10-25T03:49:14Z</dcterms:created>
  <dcterms:modified xsi:type="dcterms:W3CDTF">2012-11-27T21:49:04Z</dcterms:modified>
</cp:coreProperties>
</file>